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5" r:id="rId2"/>
    <p:sldId id="266" r:id="rId3"/>
    <p:sldId id="345" r:id="rId4"/>
    <p:sldId id="346" r:id="rId5"/>
    <p:sldId id="342" r:id="rId6"/>
    <p:sldId id="340" r:id="rId7"/>
    <p:sldId id="341" r:id="rId8"/>
    <p:sldId id="343" r:id="rId9"/>
    <p:sldId id="347" r:id="rId10"/>
    <p:sldId id="310" r:id="rId11"/>
    <p:sldId id="352" r:id="rId12"/>
    <p:sldId id="353" r:id="rId13"/>
    <p:sldId id="355" r:id="rId14"/>
    <p:sldId id="354" r:id="rId15"/>
    <p:sldId id="292" r:id="rId16"/>
  </p:sldIdLst>
  <p:sldSz cx="6858000" cy="5143500"/>
  <p:notesSz cx="6669088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er Nordmann" initials="RN" lastIdx="1" clrIdx="0">
    <p:extLst>
      <p:ext uri="{19B8F6BF-5375-455C-9EA6-DF929625EA0E}">
        <p15:presenceInfo xmlns:p15="http://schemas.microsoft.com/office/powerpoint/2012/main" userId="42eaf68401e81b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3" autoAdjust="0"/>
    <p:restoredTop sz="94420" autoAdjust="0"/>
  </p:normalViewPr>
  <p:slideViewPr>
    <p:cSldViewPr snapToGrid="0">
      <p:cViewPr varScale="1">
        <p:scale>
          <a:sx n="90" d="100"/>
          <a:sy n="90" d="100"/>
        </p:scale>
        <p:origin x="1032" y="67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2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/>
          <a:lstStyle>
            <a:lvl1pPr algn="r">
              <a:defRPr sz="1200"/>
            </a:lvl1pPr>
          </a:lstStyle>
          <a:p>
            <a:fld id="{A1D091A8-D9DE-489E-AB40-0F926AAB7313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 anchor="b"/>
          <a:lstStyle>
            <a:lvl1pPr algn="r">
              <a:defRPr sz="1200"/>
            </a:lvl1pPr>
          </a:lstStyle>
          <a:p>
            <a:fld id="{B2D15FFD-CB66-4942-ABDB-02A4E5CB74E3}" type="slidenum">
              <a:rPr lang="fr-CH" smtClean="0"/>
              <a:pPr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2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/>
          <a:lstStyle>
            <a:lvl1pPr algn="r">
              <a:defRPr sz="1200"/>
            </a:lvl1pPr>
          </a:lstStyle>
          <a:p>
            <a:fld id="{AE676209-0BB2-4F18-AE8E-9743D7300436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65188" y="739775"/>
            <a:ext cx="493871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09" rIns="91421" bIns="45709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10" y="4689515"/>
            <a:ext cx="5335270" cy="4442698"/>
          </a:xfrm>
          <a:prstGeom prst="rect">
            <a:avLst/>
          </a:prstGeom>
        </p:spPr>
        <p:txBody>
          <a:bodyPr vert="horz" lIns="91421" tIns="45709" rIns="91421" bIns="45709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3633"/>
          </a:xfrm>
          <a:prstGeom prst="rect">
            <a:avLst/>
          </a:prstGeom>
        </p:spPr>
        <p:txBody>
          <a:bodyPr vert="horz" lIns="91421" tIns="45709" rIns="91421" bIns="45709" rtlCol="0" anchor="b"/>
          <a:lstStyle>
            <a:lvl1pPr algn="r">
              <a:defRPr sz="1200"/>
            </a:lvl1pPr>
          </a:lstStyle>
          <a:p>
            <a:fld id="{7383E687-EE5A-41B2-91D4-A81F56A823A0}" type="slidenum">
              <a:rPr lang="fr-CH" smtClean="0"/>
              <a:pPr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9388" fontAlgn="base">
              <a:spcBef>
                <a:spcPct val="0"/>
              </a:spcBef>
              <a:spcAft>
                <a:spcPct val="0"/>
              </a:spcAft>
              <a:defRPr/>
            </a:pPr>
            <a:fld id="{BBBA98CA-4C86-402B-9A67-FC7A195FC26A}" type="slidenum">
              <a:rPr lang="fr-FR" smtClean="0"/>
              <a:pPr defTabSz="919388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68363" y="738188"/>
            <a:ext cx="493395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65188" y="739775"/>
            <a:ext cx="4938712" cy="370363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E687-EE5A-41B2-91D4-A81F56A823A0}" type="slidenum">
              <a:rPr lang="fr-CH" smtClean="0"/>
              <a:pPr/>
              <a:t>2</a:t>
            </a:fld>
            <a:endParaRPr lang="fr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65188" y="739775"/>
            <a:ext cx="4938712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6F3C63-E8AB-48E4-8289-2FA4FCE7BE93}" type="slidenum">
              <a:rPr lang="fr-CH" smtClean="0"/>
              <a:pPr>
                <a:defRPr/>
              </a:pPr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76993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65188" y="739775"/>
            <a:ext cx="4938712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H"/>
          </a:p>
        </p:txBody>
      </p:sp>
      <p:sp>
        <p:nvSpPr>
          <p:cNvPr id="839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6170" fontAlgn="base">
              <a:spcBef>
                <a:spcPct val="0"/>
              </a:spcBef>
              <a:spcAft>
                <a:spcPct val="0"/>
              </a:spcAft>
              <a:defRPr/>
            </a:pPr>
            <a:fld id="{8D6D0DB0-78FD-4377-ADBE-FDD0E1A3C421}" type="slidenum">
              <a:rPr lang="fr-FR" smtClean="0"/>
              <a:pPr defTabSz="916170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5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5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4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204793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4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06489-089D-44F0-854B-47C79F58BA4B}" type="datetimeFigureOut">
              <a:rPr lang="fr-CH" smtClean="0"/>
              <a:pPr/>
              <a:t>06.04.2016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04CA9-EC68-4894-A559-5F8A1C2D0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-nordmann.ch/articles/2012.10.21_Swissolar_Rapport_Remund-Nordmann_PV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www.roger-nordmann.ch/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hyperlink" Target="http://www.swissolar.ch/" TargetMode="External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15"/>
          <p:cNvSpPr txBox="1">
            <a:spLocks noChangeArrowheads="1"/>
          </p:cNvSpPr>
          <p:nvPr/>
        </p:nvSpPr>
        <p:spPr bwMode="auto">
          <a:xfrm>
            <a:off x="576563" y="3504605"/>
            <a:ext cx="5755297" cy="143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fr-CH" sz="12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fr-CH" sz="1200" b="1" dirty="0">
                <a:latin typeface="Calibri" pitchFamily="34" charset="0"/>
              </a:rPr>
              <a:t>Roger Nordmann </a:t>
            </a:r>
            <a:br>
              <a:rPr lang="fr-CH" sz="1200" b="1" dirty="0">
                <a:latin typeface="Calibri" pitchFamily="34" charset="0"/>
              </a:rPr>
            </a:br>
            <a:r>
              <a:rPr lang="fr-CH" sz="1200" b="1" dirty="0">
                <a:latin typeface="Calibri" pitchFamily="34" charset="0"/>
              </a:rPr>
              <a:t>Conseiller national,  Lausanne</a:t>
            </a:r>
          </a:p>
          <a:p>
            <a:pPr algn="ctr">
              <a:lnSpc>
                <a:spcPct val="80000"/>
              </a:lnSpc>
              <a:defRPr/>
            </a:pPr>
            <a:r>
              <a:rPr lang="fr-CH" sz="1200" b="1" dirty="0">
                <a:latin typeface="Calibri" pitchFamily="34" charset="0"/>
              </a:rPr>
              <a:t>Rapporteur de commission sur la Stratégie énergétique 2050</a:t>
            </a:r>
          </a:p>
          <a:p>
            <a:pPr algn="ctr">
              <a:lnSpc>
                <a:spcPct val="80000"/>
              </a:lnSpc>
              <a:defRPr/>
            </a:pPr>
            <a:endParaRPr lang="fr-CH" sz="1200" b="1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fr-CH" sz="1200" dirty="0">
                <a:latin typeface="Calibri" pitchFamily="34" charset="0"/>
              </a:rPr>
              <a:t>Membre de la Commission de l’environnement, de l’aménagement du territoire (CEATE)  </a:t>
            </a:r>
          </a:p>
          <a:p>
            <a:pPr algn="ctr">
              <a:lnSpc>
                <a:spcPct val="80000"/>
              </a:lnSpc>
              <a:defRPr/>
            </a:pPr>
            <a:endParaRPr lang="fr-CH" sz="1200" dirty="0"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fr-CH" sz="1200" dirty="0">
                <a:latin typeface="Calibri" pitchFamily="34" charset="0"/>
              </a:rPr>
              <a:t>Président  de </a:t>
            </a:r>
            <a:r>
              <a:rPr lang="fr-CH" sz="1200" dirty="0" err="1">
                <a:latin typeface="Calibri" pitchFamily="34" charset="0"/>
              </a:rPr>
              <a:t>Swissolar</a:t>
            </a:r>
            <a:r>
              <a:rPr lang="fr-CH" sz="1200" dirty="0">
                <a:latin typeface="Calibri" pitchFamily="34" charset="0"/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fr-CH" sz="1200" dirty="0">
                <a:latin typeface="Calibri" pitchFamily="34" charset="0"/>
              </a:rPr>
              <a:t>Président du Groupe socialiste de l’Assemblée fédérale.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B08C34-AACC-411C-BD16-596B88B365CF}" type="slidenum">
              <a:rPr lang="fr-CH" smtClean="0"/>
              <a:pPr>
                <a:defRPr/>
              </a:pPr>
              <a:t>1</a:t>
            </a:fld>
            <a:endParaRPr lang="fr-CH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25320"/>
              </p:ext>
            </p:extLst>
          </p:nvPr>
        </p:nvGraphicFramePr>
        <p:xfrm>
          <a:off x="495750" y="177745"/>
          <a:ext cx="5836110" cy="762000"/>
        </p:xfrm>
        <a:graphic>
          <a:graphicData uri="http://schemas.openxmlformats.org/drawingml/2006/table">
            <a:tbl>
              <a:tblPr/>
              <a:tblGrid>
                <a:gridCol w="5836110">
                  <a:extLst>
                    <a:ext uri="{9D8B030D-6E8A-4147-A177-3AD203B41FA5}">
                      <a16:colId xmlns:a16="http://schemas.microsoft.com/office/drawing/2014/main" val="944283792"/>
                    </a:ext>
                  </a:extLst>
                </a:gridCol>
              </a:tblGrid>
              <a:tr h="756110">
                <a:tc>
                  <a:txBody>
                    <a:bodyPr/>
                    <a:lstStyle/>
                    <a:p>
                      <a:pPr algn="ctr"/>
                      <a:r>
                        <a:rPr lang="fr-CH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Congrès</a:t>
                      </a:r>
                      <a:r>
                        <a:rPr lang="fr-CH" sz="1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national de l’énergie éolienne 6 avril 2016</a:t>
                      </a:r>
                    </a:p>
                    <a:p>
                      <a:pPr algn="ctr"/>
                      <a:endParaRPr lang="fr-CH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CH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L’éolien</a:t>
                      </a:r>
                      <a:r>
                        <a:rPr lang="fr-CH" sz="1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la stratégie énergétique 2050</a:t>
                      </a:r>
                      <a:endParaRPr lang="fr-CH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374678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821" y="1290451"/>
            <a:ext cx="2780479" cy="185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1176" y="1290451"/>
            <a:ext cx="1223318" cy="185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1171" y="1636843"/>
            <a:ext cx="5690404" cy="1715957"/>
          </a:xfrm>
        </p:spPr>
        <p:txBody>
          <a:bodyPr>
            <a:normAutofit fontScale="92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fr-CH" sz="2000" b="1" dirty="0"/>
              <a:t>Etat des délibérations sur la SE 2050</a:t>
            </a:r>
          </a:p>
          <a:p>
            <a:pPr marL="385763" indent="-385763">
              <a:buFont typeface="+mj-lt"/>
              <a:buAutoNum type="arabicPeriod"/>
            </a:pPr>
            <a:endParaRPr lang="fr-CH" sz="2000" b="1" dirty="0"/>
          </a:p>
          <a:p>
            <a:pPr marL="385763" indent="-385763">
              <a:buFont typeface="+mj-lt"/>
              <a:buAutoNum type="arabicPeriod"/>
            </a:pPr>
            <a:r>
              <a:rPr lang="fr-CH" sz="2000" b="1" dirty="0"/>
              <a:t>Principales modifications par la SE 2050 pour l’éolien</a:t>
            </a:r>
          </a:p>
          <a:p>
            <a:pPr marL="385763" indent="-385763">
              <a:buFont typeface="+mj-lt"/>
              <a:buAutoNum type="arabicPeriod"/>
            </a:pPr>
            <a:endParaRPr lang="fr-CH" sz="2000" b="1" dirty="0"/>
          </a:p>
          <a:p>
            <a:pPr marL="385763" indent="-385763">
              <a:buFont typeface="+mj-lt"/>
              <a:buAutoNum type="arabicPeriod"/>
            </a:pPr>
            <a:r>
              <a:rPr lang="fr-CH" sz="2000" b="1" dirty="0"/>
              <a:t>L’importance de l’éolien</a:t>
            </a:r>
          </a:p>
          <a:p>
            <a:pPr marL="385763" indent="-385763">
              <a:buFont typeface="+mj-lt"/>
              <a:buAutoNum type="arabicPeriod"/>
            </a:pPr>
            <a:endParaRPr lang="fr-FR" sz="2000" b="1" dirty="0"/>
          </a:p>
          <a:p>
            <a:pPr marL="385763" indent="-385763">
              <a:buFont typeface="+mj-lt"/>
              <a:buAutoNum type="arabicPeriod"/>
            </a:pPr>
            <a:endParaRPr lang="fr-CH" sz="2000" b="1" dirty="0"/>
          </a:p>
          <a:p>
            <a:pPr marL="385763" indent="-385763">
              <a:buFont typeface="+mj-lt"/>
              <a:buAutoNum type="arabicPeriod"/>
            </a:pPr>
            <a:endParaRPr lang="fr-CH" sz="2100" dirty="0"/>
          </a:p>
          <a:p>
            <a:pPr marL="385763" indent="-385763">
              <a:buFont typeface="+mj-lt"/>
              <a:buAutoNum type="arabicPeriod"/>
            </a:pPr>
            <a:endParaRPr lang="fr-FR" sz="1500" b="1" dirty="0"/>
          </a:p>
          <a:p>
            <a:endParaRPr lang="fr-CH" sz="15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36504" y="1020496"/>
            <a:ext cx="6056709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marL="335756" indent="-335756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21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0B345-D8EC-4EA2-8DCB-A59F5480E33C}" type="slidenum">
              <a:rPr lang="fr-CH" smtClean="0"/>
              <a:pPr>
                <a:defRPr/>
              </a:pPr>
              <a:t>2</a:t>
            </a:fld>
            <a:endParaRPr lang="fr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51992" y="845477"/>
            <a:ext cx="1917751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b="1"/>
              <a:t>Dec. 2011: Décision de principe CF+  Parl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017814" y="845477"/>
            <a:ext cx="140415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b="1"/>
              <a:t>Sept. 2012: Consultation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124048" y="845476"/>
            <a:ext cx="140415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b="1"/>
              <a:t>Sept. 2013: Message CF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160940" y="1763579"/>
            <a:ext cx="123623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350" b="1"/>
              <a:t>Dès oct. 2013 </a:t>
            </a:r>
          </a:p>
          <a:p>
            <a:pPr algn="ctr"/>
            <a:r>
              <a:rPr lang="fr-CH" sz="1350" b="1"/>
              <a:t>Commision CN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217324" y="1763579"/>
            <a:ext cx="976549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350" b="1"/>
              <a:t>Dec. 2014 </a:t>
            </a:r>
          </a:p>
          <a:p>
            <a:pPr algn="ctr"/>
            <a:r>
              <a:rPr lang="fr-CH" sz="1350" b="1"/>
              <a:t>Plenum CN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89269" y="2789693"/>
            <a:ext cx="136928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350" b="1" dirty="0"/>
              <a:t>Dès. 2015</a:t>
            </a:r>
          </a:p>
          <a:p>
            <a:pPr algn="ctr"/>
            <a:r>
              <a:rPr lang="fr-CH" sz="1350" b="1" dirty="0"/>
              <a:t>Commission </a:t>
            </a:r>
            <a:r>
              <a:rPr lang="fr-CH" sz="1350" b="1" dirty="0" err="1"/>
              <a:t>CdE</a:t>
            </a:r>
            <a:endParaRPr lang="fr-CH" sz="135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4276564" y="2789693"/>
            <a:ext cx="1040671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350" b="1" dirty="0"/>
              <a:t>Sept. 2015</a:t>
            </a:r>
          </a:p>
          <a:p>
            <a:pPr algn="ctr"/>
            <a:r>
              <a:rPr lang="fr-CH" sz="1350" b="1" dirty="0"/>
              <a:t>Plenum </a:t>
            </a:r>
            <a:r>
              <a:rPr lang="fr-CH" sz="1350" b="1" dirty="0" err="1"/>
              <a:t>CdE</a:t>
            </a:r>
            <a:endParaRPr lang="fr-CH" sz="135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639848" y="3653788"/>
            <a:ext cx="340237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dirty="0"/>
              <a:t>Vote final Chambres:  Juin 2016 ?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639848" y="4193848"/>
            <a:ext cx="340237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dirty="0" err="1"/>
              <a:t>Reférendum</a:t>
            </a:r>
            <a:r>
              <a:rPr lang="fr-CH" sz="1350" dirty="0"/>
              <a:t> et vote.:  début 2017 ?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639848" y="4679902"/>
            <a:ext cx="340237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350" dirty="0"/>
              <a:t>Entrée en Vigueur: 1.1.2018 ?</a:t>
            </a:r>
          </a:p>
        </p:txBody>
      </p:sp>
      <p:cxnSp>
        <p:nvCxnSpPr>
          <p:cNvPr id="19" name="Connecteur droit avec flèche 18"/>
          <p:cNvCxnSpPr>
            <a:stCxn id="6" idx="3"/>
            <a:endCxn id="7" idx="1"/>
          </p:cNvCxnSpPr>
          <p:nvPr/>
        </p:nvCxnSpPr>
        <p:spPr>
          <a:xfrm>
            <a:off x="2369743" y="1099393"/>
            <a:ext cx="648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7" idx="3"/>
            <a:endCxn id="9" idx="1"/>
          </p:cNvCxnSpPr>
          <p:nvPr/>
        </p:nvCxnSpPr>
        <p:spPr>
          <a:xfrm flipV="1">
            <a:off x="4421970" y="1099392"/>
            <a:ext cx="702078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>
            <a:stCxn id="9" idx="2"/>
            <a:endCxn id="10" idx="0"/>
          </p:cNvCxnSpPr>
          <p:nvPr/>
        </p:nvCxnSpPr>
        <p:spPr>
          <a:xfrm rot="5400000">
            <a:off x="3597456" y="-465091"/>
            <a:ext cx="410272" cy="404706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10" idx="3"/>
            <a:endCxn id="12" idx="1"/>
          </p:cNvCxnSpPr>
          <p:nvPr/>
        </p:nvCxnSpPr>
        <p:spPr>
          <a:xfrm>
            <a:off x="2397176" y="2017495"/>
            <a:ext cx="18201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>
            <a:stCxn id="12" idx="2"/>
            <a:endCxn id="13" idx="0"/>
          </p:cNvCxnSpPr>
          <p:nvPr/>
        </p:nvCxnSpPr>
        <p:spPr>
          <a:xfrm rot="5400000">
            <a:off x="2980615" y="1064708"/>
            <a:ext cx="518283" cy="29316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3" idx="3"/>
            <a:endCxn id="14" idx="1"/>
          </p:cNvCxnSpPr>
          <p:nvPr/>
        </p:nvCxnSpPr>
        <p:spPr>
          <a:xfrm>
            <a:off x="2458555" y="3043609"/>
            <a:ext cx="181800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15" idx="2"/>
            <a:endCxn id="16" idx="0"/>
          </p:cNvCxnSpPr>
          <p:nvPr/>
        </p:nvCxnSpPr>
        <p:spPr>
          <a:xfrm>
            <a:off x="3341037" y="3953870"/>
            <a:ext cx="0" cy="239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16" idx="2"/>
            <a:endCxn id="17" idx="0"/>
          </p:cNvCxnSpPr>
          <p:nvPr/>
        </p:nvCxnSpPr>
        <p:spPr>
          <a:xfrm>
            <a:off x="3341037" y="4493930"/>
            <a:ext cx="0" cy="1859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 flipH="1" flipV="1">
            <a:off x="1883688" y="2303639"/>
            <a:ext cx="2808312" cy="486054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535234" y="3341074"/>
            <a:ext cx="132276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350" i="1" u="sng" dirty="0"/>
              <a:t>Déjà en vigueur: Loi </a:t>
            </a:r>
            <a:r>
              <a:rPr lang="fr-CH" sz="1350" i="1" dirty="0"/>
              <a:t>CO22020</a:t>
            </a:r>
          </a:p>
          <a:p>
            <a:r>
              <a:rPr lang="fr-CH" sz="1350" i="1" dirty="0"/>
              <a:t>Pa IV 12.400 (RPC 1,5, Droit à l’</a:t>
            </a:r>
            <a:r>
              <a:rPr lang="fr-CH" sz="1350" i="1" dirty="0" err="1"/>
              <a:t>auto-Consommation</a:t>
            </a:r>
            <a:endParaRPr lang="fr-CH" sz="1350" i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345440" y="227455"/>
            <a:ext cx="622721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2400" b="1" dirty="0"/>
              <a:t>1.Etat des délibérations sur la SE 2050 (étape 1)</a:t>
            </a:r>
          </a:p>
          <a:p>
            <a:pPr>
              <a:defRPr/>
            </a:pPr>
            <a:endParaRPr lang="fr-CH" sz="2100" b="1" dirty="0">
              <a:latin typeface="+mj-lt"/>
              <a:ea typeface="+mj-ea"/>
              <a:cs typeface="+mj-cs"/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451992" y="620078"/>
            <a:ext cx="600807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CH" sz="1350"/>
          </a:p>
        </p:txBody>
      </p:sp>
      <p:sp>
        <p:nvSpPr>
          <p:cNvPr id="2" name="Accolade fermante 1"/>
          <p:cNvSpPr/>
          <p:nvPr/>
        </p:nvSpPr>
        <p:spPr>
          <a:xfrm rot="5400000">
            <a:off x="3244393" y="1979995"/>
            <a:ext cx="204864" cy="2938028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7094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400" dirty="0"/>
              <a:t>Best-of des divergences CN-CE.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541760"/>
              </p:ext>
            </p:extLst>
          </p:nvPr>
        </p:nvGraphicFramePr>
        <p:xfrm>
          <a:off x="640079" y="1047749"/>
          <a:ext cx="5549053" cy="36241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6971">
                  <a:extLst>
                    <a:ext uri="{9D8B030D-6E8A-4147-A177-3AD203B41FA5}">
                      <a16:colId xmlns:a16="http://schemas.microsoft.com/office/drawing/2014/main" val="2266883417"/>
                    </a:ext>
                  </a:extLst>
                </a:gridCol>
                <a:gridCol w="4542082">
                  <a:extLst>
                    <a:ext uri="{9D8B030D-6E8A-4147-A177-3AD203B41FA5}">
                      <a16:colId xmlns:a16="http://schemas.microsoft.com/office/drawing/2014/main" val="915832000"/>
                    </a:ext>
                  </a:extLst>
                </a:gridCol>
              </a:tblGrid>
              <a:tr h="416984">
                <a:tc>
                  <a:txBody>
                    <a:bodyPr/>
                    <a:lstStyle/>
                    <a:p>
                      <a:r>
                        <a:rPr lang="fr-CH" sz="1600" dirty="0"/>
                        <a:t>Art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 err="1"/>
                        <a:t>Obj</a:t>
                      </a:r>
                      <a:r>
                        <a:rPr lang="fr-CH" sz="1600" dirty="0"/>
                        <a:t> NER: CN 14,5 TWh 2035, CE 11,4TWh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300875"/>
                  </a:ext>
                </a:extLst>
              </a:tr>
              <a:tr h="397934">
                <a:tc>
                  <a:txBody>
                    <a:bodyPr/>
                    <a:lstStyle/>
                    <a:p>
                      <a:r>
                        <a:rPr lang="fr-CH" sz="1600" dirty="0"/>
                        <a:t>Art 14: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CE: «IFP essence intangible». CN: non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867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r>
                        <a:rPr lang="fr-CH" sz="1600" dirty="0"/>
                        <a:t>Art 25: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CE fixation prime injection par appel d’offre. CN non.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844322"/>
                  </a:ext>
                </a:extLst>
              </a:tr>
              <a:tr h="1069913">
                <a:tc>
                  <a:txBody>
                    <a:bodyPr/>
                    <a:lstStyle/>
                    <a:p>
                      <a:r>
                        <a:rPr lang="fr-CH" sz="1600" dirty="0"/>
                        <a:t>Art 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CE:</a:t>
                      </a:r>
                      <a:r>
                        <a:rPr lang="fr-CH" sz="1600" baseline="0" dirty="0"/>
                        <a:t> Publication de la loi conditionnée au rejet/retrait de l’initiative des verts (récolte référendum démarre après vote populaire sur celle-ci)</a:t>
                      </a:r>
                      <a:br>
                        <a:rPr lang="fr-CH" sz="1600" baseline="0" dirty="0"/>
                      </a:br>
                      <a:r>
                        <a:rPr lang="fr-CH" sz="1600" baseline="0" dirty="0"/>
                        <a:t>CN: pas de lien. Récolte référendum dès vote final loi.</a:t>
                      </a:r>
                      <a:endParaRPr lang="fr-CH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155795"/>
                  </a:ext>
                </a:extLst>
              </a:tr>
              <a:tr h="829182">
                <a:tc>
                  <a:txBody>
                    <a:bodyPr/>
                    <a:lstStyle/>
                    <a:p>
                      <a:r>
                        <a:rPr lang="fr-CH" sz="1600" dirty="0"/>
                        <a:t>Lois fiscales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CN: Enorme</a:t>
                      </a:r>
                      <a:r>
                        <a:rPr lang="fr-CH" sz="1600" baseline="0" dirty="0"/>
                        <a:t> déductibilité des investissements dans les bâtiments, sur plusieurs années, sans condition.</a:t>
                      </a:r>
                    </a:p>
                    <a:p>
                      <a:r>
                        <a:rPr lang="fr-CH" sz="1600" baseline="0" dirty="0"/>
                        <a:t>CE: droit actuel, c’est-à-dire déduction sur un exercice.</a:t>
                      </a:r>
                      <a:endParaRPr lang="fr-CH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555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31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1620" y="205979"/>
            <a:ext cx="6626860" cy="566181"/>
          </a:xfrm>
        </p:spPr>
        <p:txBody>
          <a:bodyPr>
            <a:normAutofit fontScale="90000"/>
          </a:bodyPr>
          <a:lstStyle/>
          <a:p>
            <a:pPr algn="l"/>
            <a:r>
              <a:rPr lang="fr-CH" sz="2400" b="1" dirty="0"/>
              <a:t>2. Principales modifications par SE S2050 pour l’éolien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1620" y="931333"/>
            <a:ext cx="6172200" cy="4057227"/>
          </a:xfrm>
        </p:spPr>
        <p:txBody>
          <a:bodyPr>
            <a:noAutofit/>
          </a:bodyPr>
          <a:lstStyle/>
          <a:p>
            <a:r>
              <a:rPr lang="fr-CH" sz="1500" b="1" dirty="0"/>
              <a:t>Sensible augmentation des moyens:</a:t>
            </a:r>
            <a:r>
              <a:rPr lang="fr-CH" sz="1500" dirty="0"/>
              <a:t> passage supplément RPC maximum de 1,5 ct/KWh à 2,3 Ct, dès l’entée en vigueur de la nouvelle loi (1,3 actuellement).</a:t>
            </a:r>
          </a:p>
          <a:p>
            <a:pPr lvl="1"/>
            <a:r>
              <a:rPr lang="fr-CH" sz="1500" dirty="0"/>
              <a:t>Mais: quelques nouveaux usages «étrangers» aux NER: max 0,2 ancienne grande hydro + 0,1 hydro rénovation grande hydro</a:t>
            </a:r>
          </a:p>
          <a:p>
            <a:pPr lvl="1"/>
            <a:r>
              <a:rPr lang="fr-CH" sz="1500" dirty="0"/>
              <a:t>En revanche: passage de la plupart des installations photovoltaïques à la prime unique (ne charge qu’une fois le fonds RPC, globalement 3 à 4 fois moins par KWh). Crée de l’espace dans le fonds. </a:t>
            </a:r>
          </a:p>
          <a:p>
            <a:r>
              <a:rPr lang="fr-CH" sz="1500" b="1" dirty="0"/>
              <a:t>Clause </a:t>
            </a:r>
            <a:r>
              <a:rPr lang="fr-CH" sz="1500" b="1" dirty="0" err="1"/>
              <a:t>sunset</a:t>
            </a:r>
            <a:r>
              <a:rPr lang="fr-CH" sz="1500" b="1" dirty="0"/>
              <a:t>:</a:t>
            </a:r>
            <a:r>
              <a:rPr lang="fr-CH" sz="1500" dirty="0"/>
              <a:t> nouvelles décisions positives d’octroi RPC que pendant les 5 années depuis l’entrée en vigueur. Si entrée en vigueur le 1.1.2018, derniers octrois 31.12.2022. </a:t>
            </a:r>
            <a:r>
              <a:rPr lang="fr-CH" sz="1500" b="1" dirty="0"/>
              <a:t>Attention: le plafonds de 2,3 ct sera sûrement atteint avant cette date et constituera la vrai limite. </a:t>
            </a:r>
            <a:r>
              <a:rPr lang="fr-CH" sz="1500" dirty="0"/>
              <a:t>Actuellement, la limite critique de 1,5 est presque atteinte. </a:t>
            </a:r>
            <a:endParaRPr lang="fr-CH" sz="1500" b="1" dirty="0"/>
          </a:p>
          <a:p>
            <a:r>
              <a:rPr lang="fr-CH" sz="1500" b="1" dirty="0"/>
              <a:t>Modification de la RPC par l’introduction du système de la  «prime d’injection», pour inciter à produire lorsque la demande est là.</a:t>
            </a:r>
            <a:endParaRPr lang="fr-CH" sz="1500" dirty="0"/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381000" y="657000"/>
            <a:ext cx="6314440" cy="1179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CH" sz="1350"/>
          </a:p>
        </p:txBody>
      </p:sp>
    </p:spTree>
    <p:extLst>
      <p:ext uri="{BB962C8B-B14F-4D97-AF65-F5344CB8AC3E}">
        <p14:creationId xmlns:p14="http://schemas.microsoft.com/office/powerpoint/2010/main" val="28881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376952"/>
          </a:xfrm>
        </p:spPr>
        <p:txBody>
          <a:bodyPr>
            <a:normAutofit fontScale="90000"/>
          </a:bodyPr>
          <a:lstStyle/>
          <a:p>
            <a:r>
              <a:rPr lang="fr-CH" sz="2400" dirty="0"/>
              <a:t>Le mécano de la prime d’injection (=RPC ajustée)</a:t>
            </a:r>
          </a:p>
        </p:txBody>
      </p:sp>
      <p:sp>
        <p:nvSpPr>
          <p:cNvPr id="24" name="ZoneTexte 68"/>
          <p:cNvSpPr txBox="1"/>
          <p:nvPr/>
        </p:nvSpPr>
        <p:spPr>
          <a:xfrm>
            <a:off x="238645" y="2952750"/>
            <a:ext cx="1150620" cy="121158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b="0" i="0" u="none" strike="noStrike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Ø Prix</a:t>
            </a:r>
            <a:r>
              <a:rPr lang="fr-CH" sz="1400" b="0" i="0" u="none" strike="noStrike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du marché (=de gros), période</a:t>
            </a:r>
            <a:r>
              <a:rPr lang="fr-CH" sz="1400" b="0" i="0" u="none" strike="noStrike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a, b, c…</a:t>
            </a:r>
          </a:p>
        </p:txBody>
      </p:sp>
      <p:sp>
        <p:nvSpPr>
          <p:cNvPr id="25" name="ZoneTexte 67"/>
          <p:cNvSpPr txBox="1"/>
          <p:nvPr/>
        </p:nvSpPr>
        <p:spPr>
          <a:xfrm>
            <a:off x="231025" y="1672590"/>
            <a:ext cx="1074420" cy="100584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>
                <a:solidFill>
                  <a:schemeClr val="accent4"/>
                </a:solidFill>
                <a:latin typeface="+mn-lt"/>
                <a:ea typeface="+mn-ea"/>
                <a:cs typeface="+mn-cs"/>
              </a:rPr>
              <a:t>Coût</a:t>
            </a:r>
            <a:r>
              <a:rPr lang="fr-CH" sz="1400" baseline="0">
                <a:solidFill>
                  <a:schemeClr val="accent4"/>
                </a:solidFill>
                <a:latin typeface="+mn-lt"/>
                <a:ea typeface="+mn-ea"/>
                <a:cs typeface="+mn-cs"/>
              </a:rPr>
              <a:t> de revient</a:t>
            </a:r>
            <a:endParaRPr lang="fr-CH" sz="1400">
              <a:solidFill>
                <a:schemeClr val="accent4"/>
              </a:solidFill>
            </a:endParaRPr>
          </a:p>
          <a:p>
            <a:r>
              <a:rPr lang="fr-CH" sz="1400">
                <a:solidFill>
                  <a:schemeClr val="accent4"/>
                </a:solidFill>
                <a:latin typeface="+mn-lt"/>
                <a:ea typeface="+mn-ea"/>
                <a:cs typeface="+mn-cs"/>
              </a:rPr>
              <a:t>Année de constr.</a:t>
            </a:r>
            <a:r>
              <a:rPr lang="fr-CH" sz="1400" baseline="0">
                <a:solidFill>
                  <a:schemeClr val="accent4"/>
                </a:solidFill>
                <a:latin typeface="+mn-lt"/>
                <a:ea typeface="+mn-ea"/>
                <a:cs typeface="+mn-cs"/>
              </a:rPr>
              <a:t> x</a:t>
            </a:r>
            <a:endParaRPr lang="fr-CH" sz="1400">
              <a:solidFill>
                <a:schemeClr val="accent4"/>
              </a:solidFill>
              <a:latin typeface="+mn-lt"/>
              <a:ea typeface="+mn-ea"/>
              <a:cs typeface="+mn-cs"/>
            </a:endParaRPr>
          </a:p>
          <a:p>
            <a:endParaRPr lang="fr-CH" sz="1400"/>
          </a:p>
        </p:txBody>
      </p:sp>
      <p:cxnSp>
        <p:nvCxnSpPr>
          <p:cNvPr id="26" name="Connecteur droit avec flèche 25"/>
          <p:cNvCxnSpPr/>
          <p:nvPr/>
        </p:nvCxnSpPr>
        <p:spPr>
          <a:xfrm flipH="1" flipV="1">
            <a:off x="1259725" y="1489710"/>
            <a:ext cx="7620" cy="273558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1282585" y="3348990"/>
            <a:ext cx="132588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267345" y="4232910"/>
            <a:ext cx="1196340" cy="0"/>
          </a:xfrm>
          <a:prstGeom prst="straightConnector1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1252105" y="1863090"/>
            <a:ext cx="1379220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6"/>
          <p:cNvSpPr txBox="1"/>
          <p:nvPr/>
        </p:nvSpPr>
        <p:spPr>
          <a:xfrm>
            <a:off x="1769655" y="2148943"/>
            <a:ext cx="952500" cy="98298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/>
              <a:t>Prime</a:t>
            </a:r>
            <a:r>
              <a:rPr lang="fr-CH" sz="1400" baseline="0" dirty="0"/>
              <a:t> d'injection </a:t>
            </a:r>
            <a:r>
              <a:rPr lang="fr-CH" sz="1400" dirty="0"/>
              <a:t>= Delta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3321239" y="4225290"/>
            <a:ext cx="237640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70"/>
          <p:cNvSpPr txBox="1"/>
          <p:nvPr/>
        </p:nvSpPr>
        <p:spPr>
          <a:xfrm>
            <a:off x="3194470" y="4265930"/>
            <a:ext cx="473133" cy="25146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/>
              <a:t>0h</a:t>
            </a:r>
          </a:p>
        </p:txBody>
      </p:sp>
      <p:sp>
        <p:nvSpPr>
          <p:cNvPr id="34" name="ZoneTexte 71"/>
          <p:cNvSpPr txBox="1"/>
          <p:nvPr/>
        </p:nvSpPr>
        <p:spPr>
          <a:xfrm>
            <a:off x="5258469" y="4286250"/>
            <a:ext cx="568712" cy="25146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/>
              <a:t>24h</a:t>
            </a:r>
          </a:p>
        </p:txBody>
      </p:sp>
      <p:sp>
        <p:nvSpPr>
          <p:cNvPr id="35" name="ZoneTexte 72"/>
          <p:cNvSpPr txBox="1"/>
          <p:nvPr/>
        </p:nvSpPr>
        <p:spPr>
          <a:xfrm>
            <a:off x="4105460" y="4286250"/>
            <a:ext cx="635620" cy="25146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/>
              <a:t>12h</a:t>
            </a:r>
          </a:p>
        </p:txBody>
      </p:sp>
      <p:sp>
        <p:nvSpPr>
          <p:cNvPr id="36" name="Forme libre 35"/>
          <p:cNvSpPr/>
          <p:nvPr/>
        </p:nvSpPr>
        <p:spPr>
          <a:xfrm>
            <a:off x="3321239" y="3074670"/>
            <a:ext cx="2224001" cy="734060"/>
          </a:xfrm>
          <a:custGeom>
            <a:avLst/>
            <a:gdLst>
              <a:gd name="connsiteX0" fmla="*/ 0 w 2766060"/>
              <a:gd name="connsiteY0" fmla="*/ 833120 h 911860"/>
              <a:gd name="connsiteX1" fmla="*/ 289560 w 2766060"/>
              <a:gd name="connsiteY1" fmla="*/ 848360 h 911860"/>
              <a:gd name="connsiteX2" fmla="*/ 449580 w 2766060"/>
              <a:gd name="connsiteY2" fmla="*/ 642620 h 911860"/>
              <a:gd name="connsiteX3" fmla="*/ 556260 w 2766060"/>
              <a:gd name="connsiteY3" fmla="*/ 406400 h 911860"/>
              <a:gd name="connsiteX4" fmla="*/ 678180 w 2766060"/>
              <a:gd name="connsiteY4" fmla="*/ 177800 h 911860"/>
              <a:gd name="connsiteX5" fmla="*/ 822960 w 2766060"/>
              <a:gd name="connsiteY5" fmla="*/ 17780 h 911860"/>
              <a:gd name="connsiteX6" fmla="*/ 975360 w 2766060"/>
              <a:gd name="connsiteY6" fmla="*/ 71120 h 911860"/>
              <a:gd name="connsiteX7" fmla="*/ 1203960 w 2766060"/>
              <a:gd name="connsiteY7" fmla="*/ 269240 h 911860"/>
              <a:gd name="connsiteX8" fmla="*/ 1333500 w 2766060"/>
              <a:gd name="connsiteY8" fmla="*/ 261620 h 911860"/>
              <a:gd name="connsiteX9" fmla="*/ 1577340 w 2766060"/>
              <a:gd name="connsiteY9" fmla="*/ 223520 h 911860"/>
              <a:gd name="connsiteX10" fmla="*/ 1752600 w 2766060"/>
              <a:gd name="connsiteY10" fmla="*/ 132080 h 911860"/>
              <a:gd name="connsiteX11" fmla="*/ 1821180 w 2766060"/>
              <a:gd name="connsiteY11" fmla="*/ 200660 h 911860"/>
              <a:gd name="connsiteX12" fmla="*/ 2026920 w 2766060"/>
              <a:gd name="connsiteY12" fmla="*/ 398780 h 911860"/>
              <a:gd name="connsiteX13" fmla="*/ 2171700 w 2766060"/>
              <a:gd name="connsiteY13" fmla="*/ 551180 h 911860"/>
              <a:gd name="connsiteX14" fmla="*/ 2415540 w 2766060"/>
              <a:gd name="connsiteY14" fmla="*/ 795020 h 911860"/>
              <a:gd name="connsiteX15" fmla="*/ 2674620 w 2766060"/>
              <a:gd name="connsiteY15" fmla="*/ 901700 h 911860"/>
              <a:gd name="connsiteX16" fmla="*/ 2766060 w 2766060"/>
              <a:gd name="connsiteY16" fmla="*/ 855980 h 911860"/>
              <a:gd name="connsiteX17" fmla="*/ 2766060 w 2766060"/>
              <a:gd name="connsiteY17" fmla="*/ 855980 h 91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66060" h="911860">
                <a:moveTo>
                  <a:pt x="0" y="833120"/>
                </a:moveTo>
                <a:cubicBezTo>
                  <a:pt x="107315" y="856615"/>
                  <a:pt x="214630" y="880110"/>
                  <a:pt x="289560" y="848360"/>
                </a:cubicBezTo>
                <a:cubicBezTo>
                  <a:pt x="364490" y="816610"/>
                  <a:pt x="405130" y="716280"/>
                  <a:pt x="449580" y="642620"/>
                </a:cubicBezTo>
                <a:cubicBezTo>
                  <a:pt x="494030" y="568960"/>
                  <a:pt x="518160" y="483870"/>
                  <a:pt x="556260" y="406400"/>
                </a:cubicBezTo>
                <a:cubicBezTo>
                  <a:pt x="594360" y="328930"/>
                  <a:pt x="633730" y="242570"/>
                  <a:pt x="678180" y="177800"/>
                </a:cubicBezTo>
                <a:cubicBezTo>
                  <a:pt x="722630" y="113030"/>
                  <a:pt x="773430" y="35560"/>
                  <a:pt x="822960" y="17780"/>
                </a:cubicBezTo>
                <a:cubicBezTo>
                  <a:pt x="872490" y="0"/>
                  <a:pt x="911860" y="29210"/>
                  <a:pt x="975360" y="71120"/>
                </a:cubicBezTo>
                <a:cubicBezTo>
                  <a:pt x="1038860" y="113030"/>
                  <a:pt x="1144270" y="237490"/>
                  <a:pt x="1203960" y="269240"/>
                </a:cubicBezTo>
                <a:cubicBezTo>
                  <a:pt x="1263650" y="300990"/>
                  <a:pt x="1271270" y="269240"/>
                  <a:pt x="1333500" y="261620"/>
                </a:cubicBezTo>
                <a:cubicBezTo>
                  <a:pt x="1395730" y="254000"/>
                  <a:pt x="1507490" y="245110"/>
                  <a:pt x="1577340" y="223520"/>
                </a:cubicBezTo>
                <a:cubicBezTo>
                  <a:pt x="1647190" y="201930"/>
                  <a:pt x="1711960" y="135890"/>
                  <a:pt x="1752600" y="132080"/>
                </a:cubicBezTo>
                <a:cubicBezTo>
                  <a:pt x="1793240" y="128270"/>
                  <a:pt x="1821180" y="200660"/>
                  <a:pt x="1821180" y="200660"/>
                </a:cubicBezTo>
                <a:cubicBezTo>
                  <a:pt x="1866900" y="245110"/>
                  <a:pt x="1968500" y="340360"/>
                  <a:pt x="2026920" y="398780"/>
                </a:cubicBezTo>
                <a:cubicBezTo>
                  <a:pt x="2085340" y="457200"/>
                  <a:pt x="2106930" y="485140"/>
                  <a:pt x="2171700" y="551180"/>
                </a:cubicBezTo>
                <a:cubicBezTo>
                  <a:pt x="2236470" y="617220"/>
                  <a:pt x="2331720" y="736600"/>
                  <a:pt x="2415540" y="795020"/>
                </a:cubicBezTo>
                <a:cubicBezTo>
                  <a:pt x="2499360" y="853440"/>
                  <a:pt x="2616200" y="891540"/>
                  <a:pt x="2674620" y="901700"/>
                </a:cubicBezTo>
                <a:cubicBezTo>
                  <a:pt x="2733040" y="911860"/>
                  <a:pt x="2766060" y="855980"/>
                  <a:pt x="2766060" y="855980"/>
                </a:cubicBezTo>
                <a:lnTo>
                  <a:pt x="2766060" y="855980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CH" sz="1100"/>
          </a:p>
        </p:txBody>
      </p:sp>
      <p:sp>
        <p:nvSpPr>
          <p:cNvPr id="37" name="ZoneTexte 74"/>
          <p:cNvSpPr txBox="1"/>
          <p:nvPr/>
        </p:nvSpPr>
        <p:spPr>
          <a:xfrm>
            <a:off x="4140745" y="2030730"/>
            <a:ext cx="1402080" cy="100584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/>
              <a:t>Prime </a:t>
            </a:r>
          </a:p>
          <a:p>
            <a:r>
              <a:rPr lang="fr-CH" sz="1400" dirty="0"/>
              <a:t>d’injection</a:t>
            </a:r>
          </a:p>
        </p:txBody>
      </p:sp>
      <p:cxnSp>
        <p:nvCxnSpPr>
          <p:cNvPr id="38" name="Connecteur droit avec flèche 37"/>
          <p:cNvCxnSpPr>
            <a:stCxn id="40" idx="6"/>
            <a:endCxn id="36" idx="6"/>
          </p:cNvCxnSpPr>
          <p:nvPr/>
        </p:nvCxnSpPr>
        <p:spPr>
          <a:xfrm>
            <a:off x="4089338" y="1501243"/>
            <a:ext cx="16122" cy="163068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77"/>
          <p:cNvSpPr txBox="1"/>
          <p:nvPr/>
        </p:nvSpPr>
        <p:spPr>
          <a:xfrm>
            <a:off x="5618604" y="1508440"/>
            <a:ext cx="1158240" cy="48768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>
                <a:solidFill>
                  <a:srgbClr val="C00000"/>
                </a:solidFill>
              </a:rPr>
              <a:t>Revenu du </a:t>
            </a:r>
          </a:p>
          <a:p>
            <a:r>
              <a:rPr lang="fr-CH" sz="1400" dirty="0">
                <a:solidFill>
                  <a:srgbClr val="C00000"/>
                </a:solidFill>
              </a:rPr>
              <a:t>producteur</a:t>
            </a:r>
          </a:p>
        </p:txBody>
      </p:sp>
      <p:sp>
        <p:nvSpPr>
          <p:cNvPr id="40" name="Forme libre 39"/>
          <p:cNvSpPr/>
          <p:nvPr/>
        </p:nvSpPr>
        <p:spPr>
          <a:xfrm>
            <a:off x="3321239" y="1443990"/>
            <a:ext cx="2178282" cy="734060"/>
          </a:xfrm>
          <a:custGeom>
            <a:avLst/>
            <a:gdLst>
              <a:gd name="connsiteX0" fmla="*/ 0 w 2766060"/>
              <a:gd name="connsiteY0" fmla="*/ 833120 h 911860"/>
              <a:gd name="connsiteX1" fmla="*/ 289560 w 2766060"/>
              <a:gd name="connsiteY1" fmla="*/ 848360 h 911860"/>
              <a:gd name="connsiteX2" fmla="*/ 449580 w 2766060"/>
              <a:gd name="connsiteY2" fmla="*/ 642620 h 911860"/>
              <a:gd name="connsiteX3" fmla="*/ 556260 w 2766060"/>
              <a:gd name="connsiteY3" fmla="*/ 406400 h 911860"/>
              <a:gd name="connsiteX4" fmla="*/ 678180 w 2766060"/>
              <a:gd name="connsiteY4" fmla="*/ 177800 h 911860"/>
              <a:gd name="connsiteX5" fmla="*/ 822960 w 2766060"/>
              <a:gd name="connsiteY5" fmla="*/ 17780 h 911860"/>
              <a:gd name="connsiteX6" fmla="*/ 975360 w 2766060"/>
              <a:gd name="connsiteY6" fmla="*/ 71120 h 911860"/>
              <a:gd name="connsiteX7" fmla="*/ 1203960 w 2766060"/>
              <a:gd name="connsiteY7" fmla="*/ 269240 h 911860"/>
              <a:gd name="connsiteX8" fmla="*/ 1333500 w 2766060"/>
              <a:gd name="connsiteY8" fmla="*/ 261620 h 911860"/>
              <a:gd name="connsiteX9" fmla="*/ 1577340 w 2766060"/>
              <a:gd name="connsiteY9" fmla="*/ 223520 h 911860"/>
              <a:gd name="connsiteX10" fmla="*/ 1752600 w 2766060"/>
              <a:gd name="connsiteY10" fmla="*/ 132080 h 911860"/>
              <a:gd name="connsiteX11" fmla="*/ 1821180 w 2766060"/>
              <a:gd name="connsiteY11" fmla="*/ 200660 h 911860"/>
              <a:gd name="connsiteX12" fmla="*/ 2026920 w 2766060"/>
              <a:gd name="connsiteY12" fmla="*/ 398780 h 911860"/>
              <a:gd name="connsiteX13" fmla="*/ 2171700 w 2766060"/>
              <a:gd name="connsiteY13" fmla="*/ 551180 h 911860"/>
              <a:gd name="connsiteX14" fmla="*/ 2415540 w 2766060"/>
              <a:gd name="connsiteY14" fmla="*/ 795020 h 911860"/>
              <a:gd name="connsiteX15" fmla="*/ 2674620 w 2766060"/>
              <a:gd name="connsiteY15" fmla="*/ 901700 h 911860"/>
              <a:gd name="connsiteX16" fmla="*/ 2766060 w 2766060"/>
              <a:gd name="connsiteY16" fmla="*/ 855980 h 911860"/>
              <a:gd name="connsiteX17" fmla="*/ 2766060 w 2766060"/>
              <a:gd name="connsiteY17" fmla="*/ 855980 h 91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66060" h="911860">
                <a:moveTo>
                  <a:pt x="0" y="833120"/>
                </a:moveTo>
                <a:cubicBezTo>
                  <a:pt x="107315" y="856615"/>
                  <a:pt x="214630" y="880110"/>
                  <a:pt x="289560" y="848360"/>
                </a:cubicBezTo>
                <a:cubicBezTo>
                  <a:pt x="364490" y="816610"/>
                  <a:pt x="405130" y="716280"/>
                  <a:pt x="449580" y="642620"/>
                </a:cubicBezTo>
                <a:cubicBezTo>
                  <a:pt x="494030" y="568960"/>
                  <a:pt x="518160" y="483870"/>
                  <a:pt x="556260" y="406400"/>
                </a:cubicBezTo>
                <a:cubicBezTo>
                  <a:pt x="594360" y="328930"/>
                  <a:pt x="633730" y="242570"/>
                  <a:pt x="678180" y="177800"/>
                </a:cubicBezTo>
                <a:cubicBezTo>
                  <a:pt x="722630" y="113030"/>
                  <a:pt x="773430" y="35560"/>
                  <a:pt x="822960" y="17780"/>
                </a:cubicBezTo>
                <a:cubicBezTo>
                  <a:pt x="872490" y="0"/>
                  <a:pt x="911860" y="29210"/>
                  <a:pt x="975360" y="71120"/>
                </a:cubicBezTo>
                <a:cubicBezTo>
                  <a:pt x="1038860" y="113030"/>
                  <a:pt x="1144270" y="237490"/>
                  <a:pt x="1203960" y="269240"/>
                </a:cubicBezTo>
                <a:cubicBezTo>
                  <a:pt x="1263650" y="300990"/>
                  <a:pt x="1271270" y="269240"/>
                  <a:pt x="1333500" y="261620"/>
                </a:cubicBezTo>
                <a:cubicBezTo>
                  <a:pt x="1395730" y="254000"/>
                  <a:pt x="1507490" y="245110"/>
                  <a:pt x="1577340" y="223520"/>
                </a:cubicBezTo>
                <a:cubicBezTo>
                  <a:pt x="1647190" y="201930"/>
                  <a:pt x="1711960" y="135890"/>
                  <a:pt x="1752600" y="132080"/>
                </a:cubicBezTo>
                <a:cubicBezTo>
                  <a:pt x="1793240" y="128270"/>
                  <a:pt x="1821180" y="200660"/>
                  <a:pt x="1821180" y="200660"/>
                </a:cubicBezTo>
                <a:cubicBezTo>
                  <a:pt x="1866900" y="245110"/>
                  <a:pt x="1968500" y="340360"/>
                  <a:pt x="2026920" y="398780"/>
                </a:cubicBezTo>
                <a:cubicBezTo>
                  <a:pt x="2085340" y="457200"/>
                  <a:pt x="2106930" y="485140"/>
                  <a:pt x="2171700" y="551180"/>
                </a:cubicBezTo>
                <a:cubicBezTo>
                  <a:pt x="2236470" y="617220"/>
                  <a:pt x="2331720" y="736600"/>
                  <a:pt x="2415540" y="795020"/>
                </a:cubicBezTo>
                <a:cubicBezTo>
                  <a:pt x="2499360" y="853440"/>
                  <a:pt x="2616200" y="891540"/>
                  <a:pt x="2674620" y="901700"/>
                </a:cubicBezTo>
                <a:cubicBezTo>
                  <a:pt x="2733040" y="911860"/>
                  <a:pt x="2766060" y="855980"/>
                  <a:pt x="2766060" y="855980"/>
                </a:cubicBezTo>
                <a:lnTo>
                  <a:pt x="2766060" y="855980"/>
                </a:ln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CH" sz="1100"/>
          </a:p>
        </p:txBody>
      </p:sp>
      <p:sp>
        <p:nvSpPr>
          <p:cNvPr id="41" name="ZoneTexte 78"/>
          <p:cNvSpPr txBox="1"/>
          <p:nvPr/>
        </p:nvSpPr>
        <p:spPr>
          <a:xfrm>
            <a:off x="5681841" y="3074669"/>
            <a:ext cx="1239396" cy="1211581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1400" dirty="0">
                <a:solidFill>
                  <a:srgbClr val="00B050"/>
                </a:solidFill>
              </a:rPr>
              <a:t>Prix effectif de vente de l'énergie (spot, OTC,</a:t>
            </a:r>
            <a:r>
              <a:rPr lang="fr-CH" sz="1400" baseline="0" dirty="0">
                <a:solidFill>
                  <a:srgbClr val="00B050"/>
                </a:solidFill>
              </a:rPr>
              <a:t> LTC, clients captifs...)</a:t>
            </a:r>
            <a:endParaRPr lang="fr-CH" sz="1400" dirty="0">
              <a:solidFill>
                <a:srgbClr val="00B050"/>
              </a:solidFill>
            </a:endParaRPr>
          </a:p>
        </p:txBody>
      </p:sp>
      <p:sp>
        <p:nvSpPr>
          <p:cNvPr id="42" name="ZoneTexte 59"/>
          <p:cNvSpPr txBox="1"/>
          <p:nvPr/>
        </p:nvSpPr>
        <p:spPr>
          <a:xfrm>
            <a:off x="197857" y="668604"/>
            <a:ext cx="2255520" cy="637837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H" sz="1600" b="0" i="1" dirty="0"/>
              <a:t>Fixation de la prime d’injection</a:t>
            </a:r>
          </a:p>
        </p:txBody>
      </p:sp>
      <p:sp>
        <p:nvSpPr>
          <p:cNvPr id="43" name="ZoneTexte 61"/>
          <p:cNvSpPr txBox="1"/>
          <p:nvPr/>
        </p:nvSpPr>
        <p:spPr>
          <a:xfrm>
            <a:off x="3344331" y="675707"/>
            <a:ext cx="3352802" cy="639946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H" sz="1600" i="1" dirty="0"/>
              <a:t>Effet pour une installation donné</a:t>
            </a:r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1734370" y="1863090"/>
            <a:ext cx="0" cy="148590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1769655" y="1863090"/>
            <a:ext cx="7170" cy="1945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rme libre 20"/>
          <p:cNvSpPr/>
          <p:nvPr/>
        </p:nvSpPr>
        <p:spPr>
          <a:xfrm>
            <a:off x="3344331" y="3583192"/>
            <a:ext cx="2260600" cy="202112"/>
          </a:xfrm>
          <a:custGeom>
            <a:avLst/>
            <a:gdLst>
              <a:gd name="connsiteX0" fmla="*/ 0 w 2260600"/>
              <a:gd name="connsiteY0" fmla="*/ 142991 h 160633"/>
              <a:gd name="connsiteX1" fmla="*/ 414867 w 2260600"/>
              <a:gd name="connsiteY1" fmla="*/ 7525 h 160633"/>
              <a:gd name="connsiteX2" fmla="*/ 414867 w 2260600"/>
              <a:gd name="connsiteY2" fmla="*/ 7525 h 160633"/>
              <a:gd name="connsiteX3" fmla="*/ 643467 w 2260600"/>
              <a:gd name="connsiteY3" fmla="*/ 7525 h 160633"/>
              <a:gd name="connsiteX4" fmla="*/ 736600 w 2260600"/>
              <a:gd name="connsiteY4" fmla="*/ 109125 h 160633"/>
              <a:gd name="connsiteX5" fmla="*/ 855133 w 2260600"/>
              <a:gd name="connsiteY5" fmla="*/ 159925 h 160633"/>
              <a:gd name="connsiteX6" fmla="*/ 931333 w 2260600"/>
              <a:gd name="connsiteY6" fmla="*/ 134525 h 160633"/>
              <a:gd name="connsiteX7" fmla="*/ 1049867 w 2260600"/>
              <a:gd name="connsiteY7" fmla="*/ 75258 h 160633"/>
              <a:gd name="connsiteX8" fmla="*/ 1193800 w 2260600"/>
              <a:gd name="connsiteY8" fmla="*/ 24458 h 160633"/>
              <a:gd name="connsiteX9" fmla="*/ 1286933 w 2260600"/>
              <a:gd name="connsiteY9" fmla="*/ 15991 h 160633"/>
              <a:gd name="connsiteX10" fmla="*/ 1380067 w 2260600"/>
              <a:gd name="connsiteY10" fmla="*/ 32925 h 160633"/>
              <a:gd name="connsiteX11" fmla="*/ 1524000 w 2260600"/>
              <a:gd name="connsiteY11" fmla="*/ 49858 h 160633"/>
              <a:gd name="connsiteX12" fmla="*/ 1634067 w 2260600"/>
              <a:gd name="connsiteY12" fmla="*/ 49858 h 160633"/>
              <a:gd name="connsiteX13" fmla="*/ 1845733 w 2260600"/>
              <a:gd name="connsiteY13" fmla="*/ 75258 h 160633"/>
              <a:gd name="connsiteX14" fmla="*/ 1947333 w 2260600"/>
              <a:gd name="connsiteY14" fmla="*/ 92191 h 160633"/>
              <a:gd name="connsiteX15" fmla="*/ 2167467 w 2260600"/>
              <a:gd name="connsiteY15" fmla="*/ 117591 h 160633"/>
              <a:gd name="connsiteX16" fmla="*/ 2260600 w 2260600"/>
              <a:gd name="connsiteY16" fmla="*/ 117591 h 160633"/>
              <a:gd name="connsiteX17" fmla="*/ 2260600 w 2260600"/>
              <a:gd name="connsiteY17" fmla="*/ 117591 h 16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0600" h="160633">
                <a:moveTo>
                  <a:pt x="0" y="142991"/>
                </a:moveTo>
                <a:lnTo>
                  <a:pt x="414867" y="7525"/>
                </a:lnTo>
                <a:lnTo>
                  <a:pt x="414867" y="7525"/>
                </a:lnTo>
                <a:cubicBezTo>
                  <a:pt x="452967" y="7525"/>
                  <a:pt x="589845" y="-9408"/>
                  <a:pt x="643467" y="7525"/>
                </a:cubicBezTo>
                <a:cubicBezTo>
                  <a:pt x="697089" y="24458"/>
                  <a:pt x="701322" y="83725"/>
                  <a:pt x="736600" y="109125"/>
                </a:cubicBezTo>
                <a:cubicBezTo>
                  <a:pt x="771878" y="134525"/>
                  <a:pt x="822678" y="155692"/>
                  <a:pt x="855133" y="159925"/>
                </a:cubicBezTo>
                <a:cubicBezTo>
                  <a:pt x="887589" y="164158"/>
                  <a:pt x="898877" y="148636"/>
                  <a:pt x="931333" y="134525"/>
                </a:cubicBezTo>
                <a:cubicBezTo>
                  <a:pt x="963789" y="120414"/>
                  <a:pt x="1006123" y="93602"/>
                  <a:pt x="1049867" y="75258"/>
                </a:cubicBezTo>
                <a:cubicBezTo>
                  <a:pt x="1093611" y="56914"/>
                  <a:pt x="1154289" y="34336"/>
                  <a:pt x="1193800" y="24458"/>
                </a:cubicBezTo>
                <a:cubicBezTo>
                  <a:pt x="1233311" y="14580"/>
                  <a:pt x="1255889" y="14580"/>
                  <a:pt x="1286933" y="15991"/>
                </a:cubicBezTo>
                <a:cubicBezTo>
                  <a:pt x="1317977" y="17402"/>
                  <a:pt x="1340556" y="27281"/>
                  <a:pt x="1380067" y="32925"/>
                </a:cubicBezTo>
                <a:cubicBezTo>
                  <a:pt x="1419578" y="38569"/>
                  <a:pt x="1481667" y="47036"/>
                  <a:pt x="1524000" y="49858"/>
                </a:cubicBezTo>
                <a:cubicBezTo>
                  <a:pt x="1566333" y="52680"/>
                  <a:pt x="1580445" y="45625"/>
                  <a:pt x="1634067" y="49858"/>
                </a:cubicBezTo>
                <a:cubicBezTo>
                  <a:pt x="1687689" y="54091"/>
                  <a:pt x="1793522" y="68203"/>
                  <a:pt x="1845733" y="75258"/>
                </a:cubicBezTo>
                <a:cubicBezTo>
                  <a:pt x="1897944" y="82313"/>
                  <a:pt x="1893711" y="85136"/>
                  <a:pt x="1947333" y="92191"/>
                </a:cubicBezTo>
                <a:cubicBezTo>
                  <a:pt x="2000955" y="99246"/>
                  <a:pt x="2115256" y="113358"/>
                  <a:pt x="2167467" y="117591"/>
                </a:cubicBezTo>
                <a:cubicBezTo>
                  <a:pt x="2219678" y="121824"/>
                  <a:pt x="2260600" y="117591"/>
                  <a:pt x="2260600" y="117591"/>
                </a:cubicBezTo>
                <a:lnTo>
                  <a:pt x="2260600" y="117591"/>
                </a:ln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45" name="Connecteur droit avec flèche 44"/>
          <p:cNvCxnSpPr/>
          <p:nvPr/>
        </p:nvCxnSpPr>
        <p:spPr>
          <a:xfrm flipH="1">
            <a:off x="4158104" y="1811020"/>
            <a:ext cx="7170" cy="1945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orme libre 45"/>
          <p:cNvSpPr/>
          <p:nvPr/>
        </p:nvSpPr>
        <p:spPr>
          <a:xfrm>
            <a:off x="3379140" y="1652803"/>
            <a:ext cx="2260600" cy="202112"/>
          </a:xfrm>
          <a:custGeom>
            <a:avLst/>
            <a:gdLst>
              <a:gd name="connsiteX0" fmla="*/ 0 w 2260600"/>
              <a:gd name="connsiteY0" fmla="*/ 142991 h 160633"/>
              <a:gd name="connsiteX1" fmla="*/ 414867 w 2260600"/>
              <a:gd name="connsiteY1" fmla="*/ 7525 h 160633"/>
              <a:gd name="connsiteX2" fmla="*/ 414867 w 2260600"/>
              <a:gd name="connsiteY2" fmla="*/ 7525 h 160633"/>
              <a:gd name="connsiteX3" fmla="*/ 643467 w 2260600"/>
              <a:gd name="connsiteY3" fmla="*/ 7525 h 160633"/>
              <a:gd name="connsiteX4" fmla="*/ 736600 w 2260600"/>
              <a:gd name="connsiteY4" fmla="*/ 109125 h 160633"/>
              <a:gd name="connsiteX5" fmla="*/ 855133 w 2260600"/>
              <a:gd name="connsiteY5" fmla="*/ 159925 h 160633"/>
              <a:gd name="connsiteX6" fmla="*/ 931333 w 2260600"/>
              <a:gd name="connsiteY6" fmla="*/ 134525 h 160633"/>
              <a:gd name="connsiteX7" fmla="*/ 1049867 w 2260600"/>
              <a:gd name="connsiteY7" fmla="*/ 75258 h 160633"/>
              <a:gd name="connsiteX8" fmla="*/ 1193800 w 2260600"/>
              <a:gd name="connsiteY8" fmla="*/ 24458 h 160633"/>
              <a:gd name="connsiteX9" fmla="*/ 1286933 w 2260600"/>
              <a:gd name="connsiteY9" fmla="*/ 15991 h 160633"/>
              <a:gd name="connsiteX10" fmla="*/ 1380067 w 2260600"/>
              <a:gd name="connsiteY10" fmla="*/ 32925 h 160633"/>
              <a:gd name="connsiteX11" fmla="*/ 1524000 w 2260600"/>
              <a:gd name="connsiteY11" fmla="*/ 49858 h 160633"/>
              <a:gd name="connsiteX12" fmla="*/ 1634067 w 2260600"/>
              <a:gd name="connsiteY12" fmla="*/ 49858 h 160633"/>
              <a:gd name="connsiteX13" fmla="*/ 1845733 w 2260600"/>
              <a:gd name="connsiteY13" fmla="*/ 75258 h 160633"/>
              <a:gd name="connsiteX14" fmla="*/ 1947333 w 2260600"/>
              <a:gd name="connsiteY14" fmla="*/ 92191 h 160633"/>
              <a:gd name="connsiteX15" fmla="*/ 2167467 w 2260600"/>
              <a:gd name="connsiteY15" fmla="*/ 117591 h 160633"/>
              <a:gd name="connsiteX16" fmla="*/ 2260600 w 2260600"/>
              <a:gd name="connsiteY16" fmla="*/ 117591 h 160633"/>
              <a:gd name="connsiteX17" fmla="*/ 2260600 w 2260600"/>
              <a:gd name="connsiteY17" fmla="*/ 117591 h 16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0600" h="160633">
                <a:moveTo>
                  <a:pt x="0" y="142991"/>
                </a:moveTo>
                <a:lnTo>
                  <a:pt x="414867" y="7525"/>
                </a:lnTo>
                <a:lnTo>
                  <a:pt x="414867" y="7525"/>
                </a:lnTo>
                <a:cubicBezTo>
                  <a:pt x="452967" y="7525"/>
                  <a:pt x="589845" y="-9408"/>
                  <a:pt x="643467" y="7525"/>
                </a:cubicBezTo>
                <a:cubicBezTo>
                  <a:pt x="697089" y="24458"/>
                  <a:pt x="701322" y="83725"/>
                  <a:pt x="736600" y="109125"/>
                </a:cubicBezTo>
                <a:cubicBezTo>
                  <a:pt x="771878" y="134525"/>
                  <a:pt x="822678" y="155692"/>
                  <a:pt x="855133" y="159925"/>
                </a:cubicBezTo>
                <a:cubicBezTo>
                  <a:pt x="887589" y="164158"/>
                  <a:pt x="898877" y="148636"/>
                  <a:pt x="931333" y="134525"/>
                </a:cubicBezTo>
                <a:cubicBezTo>
                  <a:pt x="963789" y="120414"/>
                  <a:pt x="1006123" y="93602"/>
                  <a:pt x="1049867" y="75258"/>
                </a:cubicBezTo>
                <a:cubicBezTo>
                  <a:pt x="1093611" y="56914"/>
                  <a:pt x="1154289" y="34336"/>
                  <a:pt x="1193800" y="24458"/>
                </a:cubicBezTo>
                <a:cubicBezTo>
                  <a:pt x="1233311" y="14580"/>
                  <a:pt x="1255889" y="14580"/>
                  <a:pt x="1286933" y="15991"/>
                </a:cubicBezTo>
                <a:cubicBezTo>
                  <a:pt x="1317977" y="17402"/>
                  <a:pt x="1340556" y="27281"/>
                  <a:pt x="1380067" y="32925"/>
                </a:cubicBezTo>
                <a:cubicBezTo>
                  <a:pt x="1419578" y="38569"/>
                  <a:pt x="1481667" y="47036"/>
                  <a:pt x="1524000" y="49858"/>
                </a:cubicBezTo>
                <a:cubicBezTo>
                  <a:pt x="1566333" y="52680"/>
                  <a:pt x="1580445" y="45625"/>
                  <a:pt x="1634067" y="49858"/>
                </a:cubicBezTo>
                <a:cubicBezTo>
                  <a:pt x="1687689" y="54091"/>
                  <a:pt x="1793522" y="68203"/>
                  <a:pt x="1845733" y="75258"/>
                </a:cubicBezTo>
                <a:cubicBezTo>
                  <a:pt x="1897944" y="82313"/>
                  <a:pt x="1893711" y="85136"/>
                  <a:pt x="1947333" y="92191"/>
                </a:cubicBezTo>
                <a:cubicBezTo>
                  <a:pt x="2000955" y="99246"/>
                  <a:pt x="2115256" y="113358"/>
                  <a:pt x="2167467" y="117591"/>
                </a:cubicBezTo>
                <a:cubicBezTo>
                  <a:pt x="2219678" y="121824"/>
                  <a:pt x="2260600" y="117591"/>
                  <a:pt x="2260600" y="117591"/>
                </a:cubicBezTo>
                <a:lnTo>
                  <a:pt x="2260600" y="117591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8102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481E-6 -4.5679E-6 L -4.81481E-6 0.08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21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000" dirty="0"/>
              <a:t>Ce qui change pour l’éolien avec la prime d’injection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822960"/>
            <a:ext cx="6172200" cy="40843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CH" u="sng" dirty="0"/>
              <a:t>Inchangé: </a:t>
            </a:r>
          </a:p>
          <a:p>
            <a:pPr marL="0" indent="0">
              <a:buNone/>
            </a:pPr>
            <a:r>
              <a:rPr lang="fr-CH" dirty="0"/>
              <a:t>L’adaptation de la prime d’injection au marché de gros protège contre les variations structurelle (mois, trimestre ou année, durée dans l’ordonnance, courte pour l’éolien).</a:t>
            </a:r>
          </a:p>
          <a:p>
            <a:pPr marL="0" indent="0">
              <a:buNone/>
            </a:pPr>
            <a:r>
              <a:rPr lang="fr-CH" dirty="0"/>
              <a:t>L’amortissement est possible malgré des coûts de revient bien supérieur au marché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u="sng" dirty="0"/>
              <a:t>Nouveau:</a:t>
            </a:r>
          </a:p>
          <a:p>
            <a:r>
              <a:rPr lang="fr-CH" dirty="0"/>
              <a:t>Le producteur est exposé aux variations à court terme (incitation à implanter des installations à profil de production intéressant: nuit, matin, soir, </a:t>
            </a:r>
            <a:r>
              <a:rPr lang="fr-CH" dirty="0" err="1"/>
              <a:t>evt</a:t>
            </a:r>
            <a:r>
              <a:rPr lang="fr-CH" dirty="0"/>
              <a:t>. hiver, voire stockage avant injection? </a:t>
            </a:r>
            <a:r>
              <a:rPr lang="fr-CH" dirty="0">
                <a:sym typeface="Wingdings" panose="05000000000000000000" pitchFamily="2" charset="2"/>
              </a:rPr>
              <a:t> possibilité de gain, risque de perte.</a:t>
            </a:r>
            <a:endParaRPr lang="fr-CH" dirty="0"/>
          </a:p>
          <a:p>
            <a:r>
              <a:rPr lang="fr-CH" dirty="0"/>
              <a:t>Système attrayant pour distributeurs avec clients finaux captifs (</a:t>
            </a:r>
            <a:r>
              <a:rPr lang="fr-CH" dirty="0">
                <a:sym typeface="Wingdings" panose="05000000000000000000" pitchFamily="2" charset="2"/>
              </a:rPr>
              <a:t>jusqu’à une éventuelle libéralisation totale)</a:t>
            </a:r>
            <a:r>
              <a:rPr lang="fr-CH" dirty="0"/>
              <a:t>: </a:t>
            </a:r>
          </a:p>
          <a:p>
            <a:pPr marL="757238" lvl="1" indent="-457200">
              <a:buFont typeface="+mj-lt"/>
              <a:buAutoNum type="arabicPeriod"/>
            </a:pPr>
            <a:r>
              <a:rPr lang="fr-CH" sz="2400" dirty="0"/>
              <a:t>prime d’injection calculée avec une revente au prix de gros, mais vente de l’énergie au client final, à un tarif plus élevé.</a:t>
            </a:r>
          </a:p>
          <a:p>
            <a:pPr marL="757238" lvl="1" indent="-457200">
              <a:buFont typeface="+mj-lt"/>
              <a:buAutoNum type="arabicPeriod"/>
            </a:pPr>
            <a:r>
              <a:rPr lang="fr-CH" sz="2400" dirty="0"/>
              <a:t>Le distributeur dispose de l’énergie et peut la vendre localement («</a:t>
            </a:r>
            <a:r>
              <a:rPr lang="fr-CH" sz="2400" i="1" dirty="0"/>
              <a:t>de la région, pour la région</a:t>
            </a:r>
            <a:r>
              <a:rPr lang="fr-CH" sz="2400" dirty="0"/>
              <a:t>») tout en touchant la RPC (mais pas le certificat!)</a:t>
            </a:r>
          </a:p>
        </p:txBody>
      </p:sp>
    </p:spTree>
    <p:extLst>
      <p:ext uri="{BB962C8B-B14F-4D97-AF65-F5344CB8AC3E}">
        <p14:creationId xmlns:p14="http://schemas.microsoft.com/office/powerpoint/2010/main" val="247747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640688"/>
          </a:xfrm>
        </p:spPr>
        <p:txBody>
          <a:bodyPr>
            <a:normAutofit fontScale="90000"/>
          </a:bodyPr>
          <a:lstStyle/>
          <a:p>
            <a:r>
              <a:rPr lang="fr-CH" dirty="0"/>
              <a:t>Droit transitoire à l’entrée en vigueur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846666"/>
            <a:ext cx="6172200" cy="4030134"/>
          </a:xfrm>
        </p:spPr>
        <p:txBody>
          <a:bodyPr>
            <a:normAutofit fontScale="62500" lnSpcReduction="20000"/>
          </a:bodyPr>
          <a:lstStyle/>
          <a:p>
            <a:r>
              <a:rPr lang="fr-CH" dirty="0"/>
              <a:t>Installations déjà en service touchant la RPC: ancien système RPC.</a:t>
            </a:r>
          </a:p>
          <a:p>
            <a:r>
              <a:rPr lang="fr-CH" dirty="0"/>
              <a:t>Installations déjà en service ne touchant pas la RPC et installations pas encore en service avec décision RPC positive: nouveau système RPC.</a:t>
            </a:r>
          </a:p>
          <a:p>
            <a:r>
              <a:rPr lang="fr-CH" dirty="0"/>
              <a:t>Décision positive octroyée avant le Sunset (p.2021), mais qui entrera en service après (p. ex 2024): la RPC est accordée.</a:t>
            </a:r>
          </a:p>
          <a:p>
            <a:r>
              <a:rPr lang="fr-CH" dirty="0"/>
              <a:t>La clause de l’ordonnance permettant aux projets prêts à la construction de passer devant devrait être maintenue (art. 3g bis al 4 lit b </a:t>
            </a:r>
            <a:r>
              <a:rPr lang="fr-CH" dirty="0" err="1"/>
              <a:t>ch</a:t>
            </a:r>
            <a:r>
              <a:rPr lang="fr-CH" dirty="0"/>
              <a:t> 1 de l’OENE).</a:t>
            </a:r>
          </a:p>
          <a:p>
            <a:endParaRPr lang="fr-CH" dirty="0"/>
          </a:p>
          <a:p>
            <a:r>
              <a:rPr lang="fr-CH" dirty="0"/>
              <a:t>Pro </a:t>
            </a:r>
            <a:r>
              <a:rPr lang="fr-CH" dirty="0" err="1"/>
              <a:t>memoria</a:t>
            </a:r>
            <a:r>
              <a:rPr lang="fr-CH" dirty="0"/>
              <a:t> fin 2015:</a:t>
            </a:r>
          </a:p>
          <a:p>
            <a:pPr lvl="1"/>
            <a:r>
              <a:rPr lang="fr-CH" sz="2600" dirty="0"/>
              <a:t> 557 installations pour une puissance de 1159 MW et une production annuelle attendue de 2068 </a:t>
            </a:r>
            <a:r>
              <a:rPr lang="fr-CH" sz="2600" dirty="0" err="1"/>
              <a:t>GWh</a:t>
            </a:r>
            <a:r>
              <a:rPr lang="fr-CH" sz="2600" dirty="0"/>
              <a:t> avaient obtenu le OK mais n’étaient pas encore construites.</a:t>
            </a:r>
          </a:p>
          <a:p>
            <a:pPr lvl="1"/>
            <a:r>
              <a:rPr lang="fr-CH" sz="2600" dirty="0"/>
              <a:t>334 installations pour une puissance de 777 MW et une production annuelle attendue de 1424 GWH.</a:t>
            </a:r>
          </a:p>
          <a:p>
            <a:pPr marL="342900" lvl="1" indent="0">
              <a:buNone/>
            </a:pPr>
            <a:r>
              <a:rPr lang="fr-CH" sz="2600" b="1" dirty="0"/>
              <a:t>Merci de retirer les installations fantômes! C’est une question de solidarité renouvelable.</a:t>
            </a:r>
            <a:endParaRPr lang="fr-CH" b="1" dirty="0"/>
          </a:p>
          <a:p>
            <a:pPr marL="342900" lvl="1" indent="0">
              <a:buNone/>
            </a:pPr>
            <a:endParaRPr lang="fr-CH" dirty="0"/>
          </a:p>
        </p:txBody>
      </p:sp>
      <p:sp>
        <p:nvSpPr>
          <p:cNvPr id="4" name="Rectangle 3"/>
          <p:cNvSpPr/>
          <p:nvPr/>
        </p:nvSpPr>
        <p:spPr>
          <a:xfrm>
            <a:off x="342900" y="2675467"/>
            <a:ext cx="6172200" cy="187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6213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110489"/>
            <a:ext cx="6172200" cy="410373"/>
          </a:xfrm>
        </p:spPr>
        <p:txBody>
          <a:bodyPr>
            <a:normAutofit fontScale="90000"/>
          </a:bodyPr>
          <a:lstStyle/>
          <a:p>
            <a:pPr algn="l"/>
            <a:r>
              <a:rPr lang="fr-CH" sz="2100" b="1" dirty="0"/>
              <a:t>3) L’importance de l’éolien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20653" y="484058"/>
            <a:ext cx="5760229" cy="1076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CH" sz="135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58391" y="823511"/>
            <a:ext cx="6056709" cy="337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sz="1800" b="1" dirty="0"/>
              <a:t>L’offre d’électricité selon le message du Conseil fédéral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465" y="1423057"/>
            <a:ext cx="4458335" cy="310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284189" y="1179795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350" dirty="0" err="1"/>
              <a:t>TWh</a:t>
            </a:r>
            <a:endParaRPr lang="fr-CH" sz="1350" dirty="0"/>
          </a:p>
        </p:txBody>
      </p:sp>
      <p:sp>
        <p:nvSpPr>
          <p:cNvPr id="14" name="ZoneTexte 8"/>
          <p:cNvSpPr txBox="1">
            <a:spLocks noChangeArrowheads="1"/>
          </p:cNvSpPr>
          <p:nvPr/>
        </p:nvSpPr>
        <p:spPr bwMode="auto">
          <a:xfrm>
            <a:off x="5056585" y="4163023"/>
            <a:ext cx="15728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900" dirty="0"/>
              <a:t>Source des chiffres: </a:t>
            </a:r>
          </a:p>
          <a:p>
            <a:r>
              <a:rPr lang="fr-CH" sz="900" dirty="0"/>
              <a:t>Message CF 4.3.3 et </a:t>
            </a:r>
            <a:r>
              <a:rPr lang="fr-CH" sz="900" dirty="0" err="1"/>
              <a:t>Prognos</a:t>
            </a:r>
            <a:r>
              <a:rPr lang="fr-CH" sz="900" dirty="0"/>
              <a:t> 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4668" y="1479877"/>
            <a:ext cx="1133482" cy="236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2410565" y="1483329"/>
            <a:ext cx="59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0,7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282631" y="1482327"/>
            <a:ext cx="59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1.8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995049" y="1455648"/>
            <a:ext cx="59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4,3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012709" y="149137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0,1</a:t>
            </a:r>
          </a:p>
        </p:txBody>
      </p:sp>
    </p:spTree>
    <p:extLst>
      <p:ext uri="{BB962C8B-B14F-4D97-AF65-F5344CB8AC3E}">
        <p14:creationId xmlns:p14="http://schemas.microsoft.com/office/powerpoint/2010/main" val="282855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408215" y="228254"/>
            <a:ext cx="6136518" cy="417017"/>
          </a:xfrm>
        </p:spPr>
        <p:txBody>
          <a:bodyPr>
            <a:normAutofit fontScale="90000"/>
          </a:bodyPr>
          <a:lstStyle/>
          <a:p>
            <a:pPr marL="385763" indent="-385763" algn="l"/>
            <a:r>
              <a:rPr lang="de-CH" sz="2400" b="1" dirty="0"/>
              <a:t> </a:t>
            </a:r>
            <a:r>
              <a:rPr lang="fr-CH" sz="2400" b="1" dirty="0"/>
              <a:t>L’état des lieux de l’électricité renouvelable en CH</a:t>
            </a:r>
            <a:endParaRPr lang="de-CH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06057" y="4589964"/>
            <a:ext cx="3858797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CH" sz="1350" dirty="0" err="1"/>
              <a:t>Zu</a:t>
            </a:r>
            <a:r>
              <a:rPr lang="fr-CH" sz="1350" dirty="0"/>
              <a:t> </a:t>
            </a:r>
            <a:r>
              <a:rPr lang="fr-CH" sz="1350" dirty="0" err="1"/>
              <a:t>ersetzender</a:t>
            </a:r>
            <a:r>
              <a:rPr lang="fr-CH" sz="1350" dirty="0"/>
              <a:t> </a:t>
            </a:r>
            <a:r>
              <a:rPr lang="fr-CH" sz="1350" dirty="0" err="1"/>
              <a:t>AKW-Strom</a:t>
            </a:r>
            <a:r>
              <a:rPr lang="fr-CH" sz="1350" dirty="0"/>
              <a:t> = </a:t>
            </a:r>
            <a:r>
              <a:rPr lang="fr-CH" sz="1350" b="1" dirty="0"/>
              <a:t>25’000 </a:t>
            </a:r>
            <a:r>
              <a:rPr lang="fr-CH" sz="1350" b="1" dirty="0" err="1"/>
              <a:t>GWh</a:t>
            </a:r>
            <a:r>
              <a:rPr lang="fr-CH" sz="1350" dirty="0"/>
              <a:t>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6" y="948605"/>
            <a:ext cx="6433538" cy="356741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4179" y="1092389"/>
            <a:ext cx="6480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350" b="1" dirty="0" err="1"/>
              <a:t>GWh</a:t>
            </a:r>
            <a:endParaRPr lang="fr-CH" sz="135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4596057" y="4566419"/>
            <a:ext cx="18626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050" dirty="0"/>
              <a:t>Source: </a:t>
            </a:r>
            <a:r>
              <a:rPr lang="fr-CH" sz="1050" dirty="0" err="1"/>
              <a:t>Statisitik</a:t>
            </a:r>
            <a:r>
              <a:rPr lang="fr-CH" sz="1050" dirty="0"/>
              <a:t> 2014 der </a:t>
            </a:r>
            <a:r>
              <a:rPr lang="fr-CH" sz="1050" dirty="0" err="1"/>
              <a:t>erneuerbaren</a:t>
            </a:r>
            <a:r>
              <a:rPr lang="fr-CH" sz="1050" dirty="0"/>
              <a:t> </a:t>
            </a:r>
            <a:r>
              <a:rPr lang="fr-CH" sz="1050" dirty="0" err="1"/>
              <a:t>Energien</a:t>
            </a:r>
            <a:r>
              <a:rPr lang="fr-CH" sz="1050" dirty="0"/>
              <a:t> + </a:t>
            </a:r>
            <a:r>
              <a:rPr lang="fr-CH" sz="1050" dirty="0" err="1"/>
              <a:t>Swissolar</a:t>
            </a:r>
            <a:r>
              <a:rPr lang="fr-CH" sz="1050" dirty="0"/>
              <a:t> + </a:t>
            </a:r>
            <a:r>
              <a:rPr lang="fr-CH" sz="1050" dirty="0" err="1"/>
              <a:t>extrapol</a:t>
            </a:r>
            <a:r>
              <a:rPr lang="fr-CH" sz="1050" dirty="0"/>
              <a:t>. 2015</a:t>
            </a:r>
          </a:p>
        </p:txBody>
      </p:sp>
    </p:spTree>
    <p:extLst>
      <p:ext uri="{BB962C8B-B14F-4D97-AF65-F5344CB8AC3E}">
        <p14:creationId xmlns:p14="http://schemas.microsoft.com/office/powerpoint/2010/main" val="305388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471354"/>
          </a:xfrm>
        </p:spPr>
        <p:txBody>
          <a:bodyPr>
            <a:normAutofit/>
          </a:bodyPr>
          <a:lstStyle/>
          <a:p>
            <a:r>
              <a:rPr lang="fr-CH" sz="2000" dirty="0"/>
              <a:t>L’éolien est le complément parfait de PV et hydro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60" y="677333"/>
            <a:ext cx="5283506" cy="31597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2942" y="3629904"/>
            <a:ext cx="27844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00" b="1" u="sng" dirty="0"/>
              <a:t>Adapté de  </a:t>
            </a:r>
          </a:p>
          <a:p>
            <a:r>
              <a:rPr lang="fr-CH" sz="1000" dirty="0"/>
              <a:t>R Nordmann </a:t>
            </a:r>
            <a:r>
              <a:rPr lang="fr-CH" sz="1000" dirty="0" err="1"/>
              <a:t>Swissolar</a:t>
            </a:r>
            <a:endParaRPr lang="fr-CH" sz="1000" dirty="0"/>
          </a:p>
          <a:p>
            <a:r>
              <a:rPr lang="fr-CH" sz="1000" dirty="0"/>
              <a:t>J. </a:t>
            </a:r>
            <a:r>
              <a:rPr lang="fr-CH" sz="1000" dirty="0" err="1"/>
              <a:t>Remund</a:t>
            </a:r>
            <a:r>
              <a:rPr lang="fr-CH" sz="1000" dirty="0"/>
              <a:t> </a:t>
            </a:r>
            <a:r>
              <a:rPr lang="fr-CH" sz="1000" dirty="0" err="1"/>
              <a:t>Meteotest</a:t>
            </a:r>
            <a:endParaRPr lang="fr-CH" sz="1000" dirty="0"/>
          </a:p>
          <a:p>
            <a:r>
              <a:rPr lang="fr-CH" sz="1000" dirty="0">
                <a:hlinkClick r:id="rId3"/>
              </a:rPr>
              <a:t>http://www.roger-nordmann.ch/articles/2012.10.21_Swissolar_Rapport_Remund-Nordmann_PV.pdf</a:t>
            </a:r>
            <a:r>
              <a:rPr lang="fr-CH" sz="1000" dirty="0"/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45932" y="4775201"/>
            <a:ext cx="409331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825" dirty="0"/>
              <a:t>Graphique sur la base des données de : https://www.entsoe.eu/data/data-portal/consumption/Pages/default.aspx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5067" y="3690835"/>
            <a:ext cx="2051227" cy="116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66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88186" y="151871"/>
            <a:ext cx="4809540" cy="226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1600" b="1" u="sng" dirty="0"/>
              <a:t> Allemagne - semaine du 5 janvier 2015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866" y="378541"/>
            <a:ext cx="5223933" cy="214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128898" y="4866847"/>
            <a:ext cx="47974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050" dirty="0"/>
              <a:t>Graphique du </a:t>
            </a:r>
            <a:r>
              <a:rPr lang="fr-CH" sz="1050" dirty="0" err="1"/>
              <a:t>Frauenhofer</a:t>
            </a:r>
            <a:r>
              <a:rPr lang="fr-CH" sz="1050" dirty="0"/>
              <a:t> institut: https://www.energy-charts.de/power_de.htm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215" y="2815756"/>
            <a:ext cx="5301584" cy="207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50282" y="2364704"/>
            <a:ext cx="6515100" cy="642938"/>
          </a:xfrm>
        </p:spPr>
        <p:txBody>
          <a:bodyPr>
            <a:normAutofit/>
          </a:bodyPr>
          <a:lstStyle/>
          <a:p>
            <a:r>
              <a:rPr lang="fr-CH" sz="1500" b="1" u="sng" dirty="0"/>
              <a:t>Allemagne: semaine  du 29 juin 2015</a:t>
            </a:r>
          </a:p>
        </p:txBody>
      </p:sp>
    </p:spTree>
    <p:extLst>
      <p:ext uri="{BB962C8B-B14F-4D97-AF65-F5344CB8AC3E}">
        <p14:creationId xmlns:p14="http://schemas.microsoft.com/office/powerpoint/2010/main" val="2530888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539088"/>
          </a:xfrm>
        </p:spPr>
        <p:txBody>
          <a:bodyPr>
            <a:normAutofit/>
          </a:bodyPr>
          <a:lstStyle/>
          <a:p>
            <a:r>
              <a:rPr lang="fr-CH" sz="1800" dirty="0"/>
              <a:t>Capacité éolienne installée annuellement dans l’UE en MW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218" y="767292"/>
            <a:ext cx="6163882" cy="33940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51218" y="4707467"/>
            <a:ext cx="61003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dirty="0"/>
              <a:t>Source: http://www.ewea.org/fileadmin/files/library/publications/statistics/EWEA-Annual-Statistics-2015.pdf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51219" y="4309533"/>
            <a:ext cx="6100382" cy="30777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CH" sz="1400" dirty="0"/>
              <a:t>UE fin 2015: 142 GW installés. Production 315 TWh = 11% de la  consommation</a:t>
            </a:r>
          </a:p>
        </p:txBody>
      </p:sp>
    </p:spTree>
    <p:extLst>
      <p:ext uri="{BB962C8B-B14F-4D97-AF65-F5344CB8AC3E}">
        <p14:creationId xmlns:p14="http://schemas.microsoft.com/office/powerpoint/2010/main" val="3576704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437488"/>
          </a:xfrm>
        </p:spPr>
        <p:txBody>
          <a:bodyPr>
            <a:normAutofit fontScale="90000"/>
          </a:bodyPr>
          <a:lstStyle/>
          <a:p>
            <a:r>
              <a:rPr lang="fr-CH" dirty="0"/>
              <a:t>Conclusion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899" y="643467"/>
            <a:ext cx="6379633" cy="4394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H" sz="1400" dirty="0"/>
              <a:t>L’atout de l’éolien, c’est la saisonnalité (60% en hiver, contre 33% pour le fil de l’eau existant, et 26% pour le nouveau fil de l’eau)</a:t>
            </a:r>
          </a:p>
          <a:p>
            <a:pPr marL="0" indent="0">
              <a:buNone/>
            </a:pPr>
            <a:r>
              <a:rPr lang="fr-CH" sz="1400" dirty="0"/>
              <a:t>Les alternatives pour le cœur de l’hiver: </a:t>
            </a:r>
          </a:p>
          <a:p>
            <a:r>
              <a:rPr lang="fr-CH" sz="1400" dirty="0"/>
              <a:t>Le gaz, 400 gr CO2 par KWh</a:t>
            </a:r>
          </a:p>
          <a:p>
            <a:r>
              <a:rPr lang="fr-CH" sz="1400" dirty="0"/>
              <a:t>Le charbon: 1 KG CO2 par KWh.</a:t>
            </a:r>
          </a:p>
          <a:p>
            <a:r>
              <a:rPr lang="fr-CH" sz="1400" dirty="0"/>
              <a:t>Le stockage saisonnier de surplus solaire: power-to-gaz, avec 2/3 de pertes (d’argent et d’énergie).</a:t>
            </a:r>
          </a:p>
          <a:p>
            <a:r>
              <a:rPr lang="fr-CH" sz="1400" dirty="0"/>
              <a:t>Le stockage saisonnier hydro: super pour l’existant. Difficile à étendre substantiellement.</a:t>
            </a:r>
          </a:p>
          <a:p>
            <a:pPr marL="0" indent="0">
              <a:buNone/>
            </a:pPr>
            <a:r>
              <a:rPr lang="fr-CH" sz="1400" dirty="0"/>
              <a:t>Avec le </a:t>
            </a:r>
            <a:r>
              <a:rPr lang="fr-CH" sz="1400" dirty="0" err="1"/>
              <a:t>pooling</a:t>
            </a:r>
            <a:r>
              <a:rPr lang="fr-CH" sz="1400" dirty="0"/>
              <a:t> continental et pompage-turbinage existant (et ultérieurement les batteries), le lissage quotidien et hebdomadaire est aisé (retour d’un </a:t>
            </a:r>
            <a:r>
              <a:rPr lang="fr-CH" sz="1400" dirty="0" err="1"/>
              <a:t>buisness</a:t>
            </a:r>
            <a:r>
              <a:rPr lang="fr-CH" sz="1400" dirty="0"/>
              <a:t> case pour Nant-de-</a:t>
            </a:r>
            <a:r>
              <a:rPr lang="fr-CH" sz="1400" dirty="0" err="1"/>
              <a:t>Drance</a:t>
            </a:r>
            <a:r>
              <a:rPr lang="fr-CH" sz="1400" dirty="0"/>
              <a:t> et Linth-</a:t>
            </a:r>
            <a:r>
              <a:rPr lang="fr-CH" sz="1400" dirty="0" err="1"/>
              <a:t>Limmern</a:t>
            </a:r>
            <a:r>
              <a:rPr lang="fr-CH" sz="1400" dirty="0"/>
              <a:t>?)</a:t>
            </a:r>
          </a:p>
          <a:p>
            <a:pPr marL="0" indent="0">
              <a:buNone/>
            </a:pPr>
            <a:r>
              <a:rPr lang="fr-CH" sz="1400" dirty="0"/>
              <a:t>L’éolien a un bon bilan écologique, bien meilleur que l’hydraulique par exemple, qui touche un milieux bien plus menacé. Il est largement préférable pour de la production additionnelle.</a:t>
            </a:r>
          </a:p>
          <a:p>
            <a:pPr marL="0" indent="0">
              <a:buNone/>
            </a:pPr>
            <a:r>
              <a:rPr lang="fr-CH" sz="1400" dirty="0"/>
              <a:t>Il faut un OUI à la SE 2050.</a:t>
            </a:r>
            <a:r>
              <a:rPr lang="fr-CH" sz="1400" b="1" dirty="0"/>
              <a:t> Sans SE 2050: dernière décisions RPC positive en 2017, puis Full Stop. Quel engagement de Suisse-Eole?</a:t>
            </a:r>
            <a:endParaRPr lang="fr-CH" sz="1400" dirty="0"/>
          </a:p>
        </p:txBody>
      </p:sp>
    </p:spTree>
    <p:extLst>
      <p:ext uri="{BB962C8B-B14F-4D97-AF65-F5344CB8AC3E}">
        <p14:creationId xmlns:p14="http://schemas.microsoft.com/office/powerpoint/2010/main" val="25802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>
          <a:xfrm>
            <a:off x="342900" y="797422"/>
            <a:ext cx="6172200" cy="3562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CH"/>
              <a:t> </a:t>
            </a:r>
          </a:p>
        </p:txBody>
      </p:sp>
      <p:sp>
        <p:nvSpPr>
          <p:cNvPr id="30723" name="Espace réservé du contenu 2"/>
          <p:cNvSpPr>
            <a:spLocks noGrp="1"/>
          </p:cNvSpPr>
          <p:nvPr>
            <p:ph idx="1"/>
          </p:nvPr>
        </p:nvSpPr>
        <p:spPr>
          <a:xfrm>
            <a:off x="342900" y="407407"/>
            <a:ext cx="6172200" cy="364331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r>
              <a:rPr lang="fr-CH" dirty="0"/>
              <a:t>Merci de votre attention</a:t>
            </a:r>
            <a:endParaRPr lang="fr-CH" b="1" dirty="0"/>
          </a:p>
          <a:p>
            <a:pPr algn="ctr" eaLnBrk="1" hangingPunct="1">
              <a:buFontTx/>
              <a:buNone/>
            </a:pPr>
            <a:endParaRPr lang="fr-CH" sz="1200" dirty="0"/>
          </a:p>
          <a:p>
            <a:pPr eaLnBrk="1" hangingPunct="1">
              <a:buFontTx/>
              <a:buNone/>
            </a:pPr>
            <a:endParaRPr lang="fr-CH" dirty="0"/>
          </a:p>
          <a:p>
            <a:pPr algn="ctr" eaLnBrk="1" hangingPunct="1">
              <a:buFontTx/>
              <a:buNone/>
            </a:pPr>
            <a:endParaRPr lang="fr-CH" dirty="0"/>
          </a:p>
        </p:txBody>
      </p:sp>
      <p:sp>
        <p:nvSpPr>
          <p:cNvPr id="11" name="Rectangle 10"/>
          <p:cNvSpPr/>
          <p:nvPr/>
        </p:nvSpPr>
        <p:spPr>
          <a:xfrm>
            <a:off x="87552" y="3795786"/>
            <a:ext cx="2071991" cy="549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ctr">
              <a:spcBef>
                <a:spcPct val="20000"/>
              </a:spcBef>
              <a:defRPr/>
            </a:pPr>
            <a:r>
              <a:rPr lang="fr-CH" sz="1350" b="1" dirty="0">
                <a:solidFill>
                  <a:prstClr val="black"/>
                </a:solidFill>
                <a:latin typeface="Calibri"/>
                <a:hlinkClick r:id="rId3"/>
              </a:rPr>
              <a:t>www.roger-nordmann.ch</a:t>
            </a:r>
            <a:endParaRPr lang="fr-CH" sz="1350" b="1" dirty="0">
              <a:solidFill>
                <a:prstClr val="black"/>
              </a:solidFill>
              <a:latin typeface="Calibri"/>
            </a:endParaRPr>
          </a:p>
          <a:p>
            <a:pPr marL="257175" indent="-257175" algn="ctr">
              <a:spcBef>
                <a:spcPct val="20000"/>
              </a:spcBef>
              <a:defRPr/>
            </a:pPr>
            <a:r>
              <a:rPr lang="fr-CH" sz="1350" b="1" dirty="0">
                <a:solidFill>
                  <a:prstClr val="black"/>
                </a:solidFill>
                <a:latin typeface="Calibri"/>
                <a:hlinkClick r:id="rId4"/>
              </a:rPr>
              <a:t>www.swissolar.ch</a:t>
            </a:r>
            <a:r>
              <a:rPr lang="fr-CH" sz="1350" b="1" dirty="0">
                <a:solidFill>
                  <a:prstClr val="black"/>
                </a:solidFill>
                <a:latin typeface="Calibri"/>
              </a:rPr>
              <a:t>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24844" y="1325698"/>
            <a:ext cx="1110342" cy="16701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sz="1350"/>
          </a:p>
        </p:txBody>
      </p:sp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8322" y="1363982"/>
            <a:ext cx="1036865" cy="162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Image 5" descr="cover libérer la Suisse Def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320403">
            <a:off x="1865686" y="1455135"/>
            <a:ext cx="905801" cy="149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13722" y="3564883"/>
            <a:ext cx="13861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350" dirty="0"/>
              <a:t>Infos sous</a:t>
            </a:r>
          </a:p>
        </p:txBody>
      </p:sp>
      <p:pic>
        <p:nvPicPr>
          <p:cNvPr id="9" name="ad5ed2cf-b62f-4e67-a8b6-cc9faf6e84e0" descr="326F5075-E0E4-40D7-8512-F0D4060A2233@parlrm"/>
          <p:cNvPicPr>
            <a:picLocks noChangeAspect="1" noChangeArrowheads="1"/>
          </p:cNvPicPr>
          <p:nvPr/>
        </p:nvPicPr>
        <p:blipFill>
          <a:blip r:embed="rId7" cstate="print"/>
          <a:srcRect l="49707"/>
          <a:stretch>
            <a:fillRect/>
          </a:stretch>
        </p:blipFill>
        <p:spPr bwMode="auto">
          <a:xfrm rot="1701125">
            <a:off x="3990286" y="1531723"/>
            <a:ext cx="814040" cy="143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Grafik 10" descr="Swissolar_CMYK_lang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323" y="3487254"/>
            <a:ext cx="2197894" cy="19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57700" y="3762952"/>
            <a:ext cx="2254233" cy="50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0B345-D8EC-4EA2-8DCB-A59F5480E33C}" type="slidenum">
              <a:rPr lang="fr-CH" smtClean="0"/>
              <a:pPr>
                <a:defRPr/>
              </a:pPr>
              <a:t>15</a:t>
            </a:fld>
            <a:endParaRPr lang="fr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7338</TotalTime>
  <Words>1147</Words>
  <Application>Microsoft Office PowerPoint</Application>
  <PresentationFormat>Personnalisé</PresentationFormat>
  <Paragraphs>138</Paragraphs>
  <Slides>15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Thème Office</vt:lpstr>
      <vt:lpstr>Présentation PowerPoint</vt:lpstr>
      <vt:lpstr>Table des matières</vt:lpstr>
      <vt:lpstr>Présentation PowerPoint</vt:lpstr>
      <vt:lpstr>Best-of des divergences CN-CE.</vt:lpstr>
      <vt:lpstr>2. Principales modifications par SE S2050 pour l’éolien</vt:lpstr>
      <vt:lpstr>Le mécano de la prime d’injection (=RPC ajustée)</vt:lpstr>
      <vt:lpstr>Ce qui change pour l’éolien avec la prime d’injection</vt:lpstr>
      <vt:lpstr>Droit transitoire à l’entrée en vigueur</vt:lpstr>
      <vt:lpstr>3) L’importance de l’éolien</vt:lpstr>
      <vt:lpstr> L’état des lieux de l’électricité renouvelable en CH</vt:lpstr>
      <vt:lpstr>L’éolien est le complément parfait de PV et hydro</vt:lpstr>
      <vt:lpstr>Allemagne: semaine  du 29 juin 2015</vt:lpstr>
      <vt:lpstr>Capacité éolienne installée annuellement dans l’UE en MW</vt:lpstr>
      <vt:lpstr>Conclusion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milano</dc:title>
  <dc:creator>Roger Nordmann</dc:creator>
  <cp:lastModifiedBy>Roger Nordmann</cp:lastModifiedBy>
  <cp:revision>206</cp:revision>
  <cp:lastPrinted>2016-04-05T06:49:55Z</cp:lastPrinted>
  <dcterms:created xsi:type="dcterms:W3CDTF">2015-10-09T14:10:05Z</dcterms:created>
  <dcterms:modified xsi:type="dcterms:W3CDTF">2016-04-06T16:32:12Z</dcterms:modified>
</cp:coreProperties>
</file>