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65" r:id="rId2"/>
    <p:sldId id="266" r:id="rId3"/>
    <p:sldId id="312" r:id="rId4"/>
    <p:sldId id="313" r:id="rId5"/>
    <p:sldId id="314" r:id="rId6"/>
    <p:sldId id="315" r:id="rId7"/>
    <p:sldId id="257" r:id="rId8"/>
    <p:sldId id="295" r:id="rId9"/>
    <p:sldId id="310" r:id="rId10"/>
    <p:sldId id="282" r:id="rId11"/>
    <p:sldId id="316" r:id="rId12"/>
    <p:sldId id="328" r:id="rId13"/>
    <p:sldId id="311" r:id="rId14"/>
    <p:sldId id="305" r:id="rId15"/>
    <p:sldId id="318" r:id="rId16"/>
    <p:sldId id="329" r:id="rId17"/>
    <p:sldId id="330" r:id="rId18"/>
    <p:sldId id="321" r:id="rId19"/>
    <p:sldId id="336" r:id="rId20"/>
    <p:sldId id="331" r:id="rId21"/>
    <p:sldId id="332" r:id="rId22"/>
    <p:sldId id="334" r:id="rId23"/>
    <p:sldId id="333" r:id="rId24"/>
    <p:sldId id="263" r:id="rId25"/>
    <p:sldId id="335" r:id="rId26"/>
    <p:sldId id="279" r:id="rId27"/>
    <p:sldId id="339" r:id="rId28"/>
    <p:sldId id="338" r:id="rId29"/>
    <p:sldId id="292" r:id="rId30"/>
  </p:sldIdLst>
  <p:sldSz cx="6858000" cy="5143500"/>
  <p:notesSz cx="6669088"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ger Nordmann" initials="RN" lastIdx="1" clrIdx="0">
    <p:extLst>
      <p:ext uri="{19B8F6BF-5375-455C-9EA6-DF929625EA0E}">
        <p15:presenceInfo xmlns:p15="http://schemas.microsoft.com/office/powerpoint/2012/main" userId="42eaf68401e81b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73" autoAdjust="0"/>
    <p:restoredTop sz="94420" autoAdjust="0"/>
  </p:normalViewPr>
  <p:slideViewPr>
    <p:cSldViewPr snapToGrid="0">
      <p:cViewPr varScale="1">
        <p:scale>
          <a:sx n="90" d="100"/>
          <a:sy n="90" d="100"/>
        </p:scale>
        <p:origin x="1032" y="67"/>
      </p:cViewPr>
      <p:guideLst>
        <p:guide orient="horz" pos="16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889938" cy="493633"/>
          </a:xfrm>
          <a:prstGeom prst="rect">
            <a:avLst/>
          </a:prstGeom>
        </p:spPr>
        <p:txBody>
          <a:bodyPr vert="horz" lIns="91421" tIns="45709" rIns="91421" bIns="45709" rtlCol="0"/>
          <a:lstStyle>
            <a:lvl1pPr algn="l">
              <a:defRPr sz="1200"/>
            </a:lvl1pPr>
          </a:lstStyle>
          <a:p>
            <a:endParaRPr lang="fr-CH"/>
          </a:p>
        </p:txBody>
      </p:sp>
      <p:sp>
        <p:nvSpPr>
          <p:cNvPr id="3" name="Espace réservé de la date 2"/>
          <p:cNvSpPr>
            <a:spLocks noGrp="1"/>
          </p:cNvSpPr>
          <p:nvPr>
            <p:ph type="dt" sz="quarter" idx="1"/>
          </p:nvPr>
        </p:nvSpPr>
        <p:spPr>
          <a:xfrm>
            <a:off x="3777607" y="2"/>
            <a:ext cx="2889938" cy="493633"/>
          </a:xfrm>
          <a:prstGeom prst="rect">
            <a:avLst/>
          </a:prstGeom>
        </p:spPr>
        <p:txBody>
          <a:bodyPr vert="horz" lIns="91421" tIns="45709" rIns="91421" bIns="45709" rtlCol="0"/>
          <a:lstStyle>
            <a:lvl1pPr algn="r">
              <a:defRPr sz="1200"/>
            </a:lvl1pPr>
          </a:lstStyle>
          <a:p>
            <a:fld id="{A1D091A8-D9DE-489E-AB40-0F926AAB7313}" type="datetimeFigureOut">
              <a:rPr lang="fr-CH" smtClean="0"/>
              <a:pPr/>
              <a:t>06.04.2016</a:t>
            </a:fld>
            <a:endParaRPr lang="fr-CH"/>
          </a:p>
        </p:txBody>
      </p:sp>
      <p:sp>
        <p:nvSpPr>
          <p:cNvPr id="4" name="Espace réservé du pied de page 3"/>
          <p:cNvSpPr>
            <a:spLocks noGrp="1"/>
          </p:cNvSpPr>
          <p:nvPr>
            <p:ph type="ftr" sz="quarter" idx="2"/>
          </p:nvPr>
        </p:nvSpPr>
        <p:spPr>
          <a:xfrm>
            <a:off x="0" y="9377317"/>
            <a:ext cx="2889938" cy="493633"/>
          </a:xfrm>
          <a:prstGeom prst="rect">
            <a:avLst/>
          </a:prstGeom>
        </p:spPr>
        <p:txBody>
          <a:bodyPr vert="horz" lIns="91421" tIns="45709" rIns="91421" bIns="45709"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777607" y="9377317"/>
            <a:ext cx="2889938" cy="493633"/>
          </a:xfrm>
          <a:prstGeom prst="rect">
            <a:avLst/>
          </a:prstGeom>
        </p:spPr>
        <p:txBody>
          <a:bodyPr vert="horz" lIns="91421" tIns="45709" rIns="91421" bIns="45709" rtlCol="0" anchor="b"/>
          <a:lstStyle>
            <a:lvl1pPr algn="r">
              <a:defRPr sz="1200"/>
            </a:lvl1pPr>
          </a:lstStyle>
          <a:p>
            <a:fld id="{B2D15FFD-CB66-4942-ABDB-02A4E5CB74E3}" type="slidenum">
              <a:rPr lang="fr-CH" smtClean="0"/>
              <a:pPr/>
              <a:t>‹N°›</a:t>
            </a:fld>
            <a:endParaRPr lang="fr-C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889938" cy="493633"/>
          </a:xfrm>
          <a:prstGeom prst="rect">
            <a:avLst/>
          </a:prstGeom>
        </p:spPr>
        <p:txBody>
          <a:bodyPr vert="horz" lIns="91421" tIns="45709" rIns="91421" bIns="45709" rtlCol="0"/>
          <a:lstStyle>
            <a:lvl1pPr algn="l">
              <a:defRPr sz="1200"/>
            </a:lvl1pPr>
          </a:lstStyle>
          <a:p>
            <a:endParaRPr lang="fr-CH"/>
          </a:p>
        </p:txBody>
      </p:sp>
      <p:sp>
        <p:nvSpPr>
          <p:cNvPr id="3" name="Espace réservé de la date 2"/>
          <p:cNvSpPr>
            <a:spLocks noGrp="1"/>
          </p:cNvSpPr>
          <p:nvPr>
            <p:ph type="dt" idx="1"/>
          </p:nvPr>
        </p:nvSpPr>
        <p:spPr>
          <a:xfrm>
            <a:off x="3777607" y="2"/>
            <a:ext cx="2889938" cy="493633"/>
          </a:xfrm>
          <a:prstGeom prst="rect">
            <a:avLst/>
          </a:prstGeom>
        </p:spPr>
        <p:txBody>
          <a:bodyPr vert="horz" lIns="91421" tIns="45709" rIns="91421" bIns="45709" rtlCol="0"/>
          <a:lstStyle>
            <a:lvl1pPr algn="r">
              <a:defRPr sz="1200"/>
            </a:lvl1pPr>
          </a:lstStyle>
          <a:p>
            <a:fld id="{AE676209-0BB2-4F18-AE8E-9743D7300436}" type="datetimeFigureOut">
              <a:rPr lang="fr-CH" smtClean="0"/>
              <a:pPr/>
              <a:t>06.04.2016</a:t>
            </a:fld>
            <a:endParaRPr lang="fr-CH"/>
          </a:p>
        </p:txBody>
      </p:sp>
      <p:sp>
        <p:nvSpPr>
          <p:cNvPr id="4" name="Espace réservé de l'image des diapositives 3"/>
          <p:cNvSpPr>
            <a:spLocks noGrp="1" noRot="1" noChangeAspect="1"/>
          </p:cNvSpPr>
          <p:nvPr>
            <p:ph type="sldImg" idx="2"/>
          </p:nvPr>
        </p:nvSpPr>
        <p:spPr>
          <a:xfrm>
            <a:off x="865188" y="739775"/>
            <a:ext cx="4938712" cy="3703638"/>
          </a:xfrm>
          <a:prstGeom prst="rect">
            <a:avLst/>
          </a:prstGeom>
          <a:noFill/>
          <a:ln w="12700">
            <a:solidFill>
              <a:prstClr val="black"/>
            </a:solidFill>
          </a:ln>
        </p:spPr>
        <p:txBody>
          <a:bodyPr vert="horz" lIns="91421" tIns="45709" rIns="91421" bIns="45709" rtlCol="0" anchor="ctr"/>
          <a:lstStyle/>
          <a:p>
            <a:endParaRPr lang="fr-CH"/>
          </a:p>
        </p:txBody>
      </p:sp>
      <p:sp>
        <p:nvSpPr>
          <p:cNvPr id="5" name="Espace réservé des commentaires 4"/>
          <p:cNvSpPr>
            <a:spLocks noGrp="1"/>
          </p:cNvSpPr>
          <p:nvPr>
            <p:ph type="body" sz="quarter" idx="3"/>
          </p:nvPr>
        </p:nvSpPr>
        <p:spPr>
          <a:xfrm>
            <a:off x="666910" y="4689515"/>
            <a:ext cx="5335270" cy="4442698"/>
          </a:xfrm>
          <a:prstGeom prst="rect">
            <a:avLst/>
          </a:prstGeom>
        </p:spPr>
        <p:txBody>
          <a:bodyPr vert="horz" lIns="91421" tIns="45709" rIns="91421" bIns="45709"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9377317"/>
            <a:ext cx="2889938" cy="493633"/>
          </a:xfrm>
          <a:prstGeom prst="rect">
            <a:avLst/>
          </a:prstGeom>
        </p:spPr>
        <p:txBody>
          <a:bodyPr vert="horz" lIns="91421" tIns="45709" rIns="91421" bIns="45709"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777607" y="9377317"/>
            <a:ext cx="2889938" cy="493633"/>
          </a:xfrm>
          <a:prstGeom prst="rect">
            <a:avLst/>
          </a:prstGeom>
        </p:spPr>
        <p:txBody>
          <a:bodyPr vert="horz" lIns="91421" tIns="45709" rIns="91421" bIns="45709" rtlCol="0" anchor="b"/>
          <a:lstStyle>
            <a:lvl1pPr algn="r">
              <a:defRPr sz="1200"/>
            </a:lvl1pPr>
          </a:lstStyle>
          <a:p>
            <a:fld id="{7383E687-EE5A-41B2-91D4-A81F56A823A0}" type="slidenum">
              <a:rPr lang="fr-CH" smtClean="0"/>
              <a:pPr/>
              <a:t>‹N°›</a:t>
            </a:fld>
            <a:endParaRPr lang="fr-CH"/>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19388" fontAlgn="base">
              <a:spcBef>
                <a:spcPct val="0"/>
              </a:spcBef>
              <a:spcAft>
                <a:spcPct val="0"/>
              </a:spcAft>
              <a:defRPr/>
            </a:pPr>
            <a:fld id="{BBBA98CA-4C86-402B-9A67-FC7A195FC26A}" type="slidenum">
              <a:rPr lang="fr-FR" smtClean="0"/>
              <a:pPr defTabSz="919388" fontAlgn="base">
                <a:spcBef>
                  <a:spcPct val="0"/>
                </a:spcBef>
                <a:spcAft>
                  <a:spcPct val="0"/>
                </a:spcAft>
                <a:defRPr/>
              </a:pPr>
              <a:t>1</a:t>
            </a:fld>
            <a:endParaRPr lang="fr-FR" dirty="0"/>
          </a:p>
        </p:txBody>
      </p:sp>
      <p:sp>
        <p:nvSpPr>
          <p:cNvPr id="56323" name="Rectangle 2"/>
          <p:cNvSpPr>
            <a:spLocks noGrp="1" noRot="1" noChangeAspect="1" noChangeArrowheads="1" noTextEdit="1"/>
          </p:cNvSpPr>
          <p:nvPr>
            <p:ph type="sldImg"/>
          </p:nvPr>
        </p:nvSpPr>
        <p:spPr bwMode="auto">
          <a:xfrm>
            <a:off x="868363" y="738188"/>
            <a:ext cx="4933950" cy="3700462"/>
          </a:xfrm>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a:t>
            </a:fld>
            <a:endParaRPr lang="fr-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19585" fontAlgn="base">
              <a:spcBef>
                <a:spcPct val="0"/>
              </a:spcBef>
              <a:spcAft>
                <a:spcPct val="0"/>
              </a:spcAft>
              <a:defRPr/>
            </a:pPr>
            <a:fld id="{BC94C009-FFF4-43E6-B55E-D547B18C0BDD}" type="slidenum">
              <a:rPr lang="fr-FR" smtClean="0"/>
              <a:pPr defTabSz="919585" fontAlgn="base">
                <a:spcBef>
                  <a:spcPct val="0"/>
                </a:spcBef>
                <a:spcAft>
                  <a:spcPct val="0"/>
                </a:spcAft>
                <a:defRPr/>
              </a:pPr>
              <a:t>4</a:t>
            </a:fld>
            <a:endParaRPr lang="fr-FR" dirty="0"/>
          </a:p>
        </p:txBody>
      </p:sp>
      <p:sp>
        <p:nvSpPr>
          <p:cNvPr id="86019" name="Rectangle 2"/>
          <p:cNvSpPr>
            <a:spLocks noGrp="1" noRot="1" noChangeAspect="1" noChangeArrowheads="1" noTextEdit="1"/>
          </p:cNvSpPr>
          <p:nvPr>
            <p:ph type="sldImg"/>
          </p:nvPr>
        </p:nvSpPr>
        <p:spPr bwMode="auto">
          <a:xfrm>
            <a:off x="912813" y="738188"/>
            <a:ext cx="4935537" cy="3702050"/>
          </a:xfrm>
          <a:noFill/>
          <a:ln>
            <a:solidFill>
              <a:srgbClr val="000000"/>
            </a:solidFill>
            <a:miter lim="800000"/>
            <a:headEnd/>
            <a:tailEnd/>
          </a:ln>
        </p:spPr>
      </p:sp>
      <p:sp>
        <p:nvSpPr>
          <p:cNvPr id="86020" name="Rectangle 3"/>
          <p:cNvSpPr>
            <a:spLocks noGrp="1" noChangeArrowheads="1"/>
          </p:cNvSpPr>
          <p:nvPr>
            <p:ph type="body" idx="1"/>
          </p:nvPr>
        </p:nvSpPr>
        <p:spPr bwMode="auto">
          <a:xfrm>
            <a:off x="674073" y="4688286"/>
            <a:ext cx="5395592" cy="4441856"/>
          </a:xfrm>
          <a:noFill/>
        </p:spPr>
        <p:txBody>
          <a:bodyPr wrap="square" numCol="1" anchor="t" anchorCtr="0" compatLnSpc="1">
            <a:prstTxWarp prst="textNoShape">
              <a:avLst/>
            </a:prstTxWarp>
          </a:bodyPr>
          <a:lstStyle/>
          <a:p>
            <a:pPr eaLnBrk="1" hangingPunct="1">
              <a:lnSpc>
                <a:spcPct val="80000"/>
              </a:lnSpc>
              <a:spcBef>
                <a:spcPct val="0"/>
              </a:spcBef>
            </a:pPr>
            <a:r>
              <a:rPr lang="fr-FR" sz="800" dirty="0"/>
              <a:t>C’est pas un hasard si je vous parle simultanément de réserves d’énergies fossiles qui s’épuisent à ce qu’on n’en consomme des quantités ordinaires et de réchauffement climatique.</a:t>
            </a:r>
          </a:p>
          <a:p>
            <a:pPr eaLnBrk="1" hangingPunct="1">
              <a:lnSpc>
                <a:spcPct val="80000"/>
              </a:lnSpc>
              <a:spcBef>
                <a:spcPct val="0"/>
              </a:spcBef>
            </a:pPr>
            <a:r>
              <a:rPr lang="fr-CH" sz="800" dirty="0"/>
              <a:t>En effet, comme environ 80 % de l’énergie consommée dans le monde est d’origine fossile, les deux problèmes sont intrinsèquement liées: gaspiller de l’énergie fossile, c’est en même temps réchauffer le climat.</a:t>
            </a:r>
          </a:p>
          <a:p>
            <a:pPr eaLnBrk="1" hangingPunct="1">
              <a:lnSpc>
                <a:spcPct val="80000"/>
              </a:lnSpc>
              <a:spcBef>
                <a:spcPct val="0"/>
              </a:spcBef>
            </a:pPr>
            <a:endParaRPr lang="fr-CH" sz="800" dirty="0"/>
          </a:p>
          <a:p>
            <a:pPr eaLnBrk="1" hangingPunct="1">
              <a:lnSpc>
                <a:spcPct val="80000"/>
              </a:lnSpc>
              <a:spcBef>
                <a:spcPct val="0"/>
              </a:spcBef>
            </a:pPr>
            <a:r>
              <a:rPr lang="fr-CH" sz="800" dirty="0"/>
              <a:t>Et là, il faut tordre le cou un préjugé simpliste : il ne suffit pas simplement d’attendre que les réserves d’énergies fossiles s’épuisent pour que le problème climatique se résolve. </a:t>
            </a:r>
          </a:p>
          <a:p>
            <a:pPr eaLnBrk="1" hangingPunct="1">
              <a:lnSpc>
                <a:spcPct val="80000"/>
              </a:lnSpc>
              <a:spcBef>
                <a:spcPct val="0"/>
              </a:spcBef>
            </a:pPr>
            <a:r>
              <a:rPr lang="fr-CH" sz="800" dirty="0"/>
              <a:t>D’abord, le CO2 augmentent par effet d’accumulation, comme l’eau qui stagne dans une baignoire que l’on remplit progressivement. Autrement dit, si on arrêtait aujourd’hui complètement les émissions de CO2, la concentration se stabiliserait plus ou moins, mais ne reculerait pas beaucoup, ou du moins pas rapidement.</a:t>
            </a:r>
          </a:p>
          <a:p>
            <a:pPr eaLnBrk="1" hangingPunct="1">
              <a:lnSpc>
                <a:spcPct val="80000"/>
              </a:lnSpc>
              <a:spcBef>
                <a:spcPct val="0"/>
              </a:spcBef>
            </a:pPr>
            <a:r>
              <a:rPr lang="fr-CH" sz="800" dirty="0"/>
              <a:t>Ensuite, les réserves de charbon sont si considérables qu’il serait de toute manière totalement irresponsable de les brûler complètement.</a:t>
            </a:r>
            <a:endParaRPr lang="fr-FR" sz="800" dirty="0"/>
          </a:p>
          <a:p>
            <a:pPr eaLnBrk="1" hangingPunct="1">
              <a:lnSpc>
                <a:spcPct val="80000"/>
              </a:lnSpc>
              <a:spcBef>
                <a:spcPct val="0"/>
              </a:spcBef>
            </a:pPr>
            <a:endParaRPr lang="fr-CH" sz="800" dirty="0"/>
          </a:p>
          <a:p>
            <a:pPr eaLnBrk="1" hangingPunct="1">
              <a:lnSpc>
                <a:spcPct val="80000"/>
              </a:lnSpc>
              <a:spcBef>
                <a:spcPct val="0"/>
              </a:spcBef>
            </a:pPr>
            <a:endParaRPr lang="fr-CH" sz="800" dirty="0"/>
          </a:p>
          <a:p>
            <a:pPr eaLnBrk="1" hangingPunct="1">
              <a:lnSpc>
                <a:spcPct val="80000"/>
              </a:lnSpc>
              <a:spcBef>
                <a:spcPct val="0"/>
              </a:spcBef>
            </a:pPr>
            <a:r>
              <a:rPr lang="fr-CH" sz="800" dirty="0"/>
              <a:t>Impacte de différent scénario:</a:t>
            </a:r>
          </a:p>
          <a:p>
            <a:pPr eaLnBrk="1" hangingPunct="1">
              <a:lnSpc>
                <a:spcPct val="80000"/>
              </a:lnSpc>
              <a:spcBef>
                <a:spcPct val="0"/>
              </a:spcBef>
            </a:pPr>
            <a:r>
              <a:rPr lang="fr-CH" sz="800" dirty="0"/>
              <a:t>À gauche, c’est le débit du robinet de Co2, avec différents scénario</a:t>
            </a:r>
          </a:p>
          <a:p>
            <a:pPr eaLnBrk="1" hangingPunct="1">
              <a:lnSpc>
                <a:spcPct val="80000"/>
              </a:lnSpc>
              <a:spcBef>
                <a:spcPct val="0"/>
              </a:spcBef>
            </a:pPr>
            <a:r>
              <a:rPr lang="fr-CH" sz="800" dirty="0"/>
              <a:t>A droite, c’est la </a:t>
            </a:r>
            <a:r>
              <a:rPr lang="fr-CH" sz="800" dirty="0" err="1"/>
              <a:t>concentrtaion</a:t>
            </a:r>
            <a:r>
              <a:rPr lang="fr-CH" sz="800" dirty="0"/>
              <a:t> de C02 à laquelle on aboutit, et la </a:t>
            </a:r>
            <a:r>
              <a:rPr lang="fr-CH" sz="800" dirty="0" err="1"/>
              <a:t>tempéraure</a:t>
            </a:r>
            <a:r>
              <a:rPr lang="fr-CH" sz="800" dirty="0"/>
              <a:t> qui en découle.</a:t>
            </a:r>
            <a:endParaRPr lang="fr-FR" sz="800" dirty="0"/>
          </a:p>
          <a:p>
            <a:pPr eaLnBrk="1" hangingPunct="1">
              <a:lnSpc>
                <a:spcPct val="80000"/>
              </a:lnSpc>
              <a:spcBef>
                <a:spcPct val="0"/>
              </a:spcBef>
            </a:pPr>
            <a:endParaRPr lang="fr-FR" sz="800" dirty="0"/>
          </a:p>
          <a:p>
            <a:pPr eaLnBrk="1" hangingPunct="1">
              <a:lnSpc>
                <a:spcPct val="80000"/>
              </a:lnSpc>
              <a:spcBef>
                <a:spcPct val="0"/>
              </a:spcBef>
            </a:pPr>
            <a:endParaRPr lang="fr-CH" sz="800" dirty="0"/>
          </a:p>
        </p:txBody>
      </p:sp>
    </p:spTree>
    <p:extLst>
      <p:ext uri="{BB962C8B-B14F-4D97-AF65-F5344CB8AC3E}">
        <p14:creationId xmlns:p14="http://schemas.microsoft.com/office/powerpoint/2010/main" val="628637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83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H"/>
          </a:p>
        </p:txBody>
      </p:sp>
      <p:sp>
        <p:nvSpPr>
          <p:cNvPr id="4" name="Espace réservé du numéro de diapositive 3"/>
          <p:cNvSpPr>
            <a:spLocks noGrp="1"/>
          </p:cNvSpPr>
          <p:nvPr>
            <p:ph type="sldNum" sz="quarter" idx="5"/>
          </p:nvPr>
        </p:nvSpPr>
        <p:spPr/>
        <p:txBody>
          <a:bodyPr/>
          <a:lstStyle/>
          <a:p>
            <a:pPr>
              <a:defRPr/>
            </a:pPr>
            <a:fld id="{37F81E9C-EA2B-4356-9DC8-7ACDD508A13E}" type="slidenum">
              <a:rPr lang="fr-CH" smtClean="0"/>
              <a:pPr>
                <a:defRPr/>
              </a:pPr>
              <a:t>5</a:t>
            </a:fld>
            <a:endParaRPr lang="fr-CH"/>
          </a:p>
        </p:txBody>
      </p:sp>
    </p:spTree>
    <p:extLst>
      <p:ext uri="{BB962C8B-B14F-4D97-AF65-F5344CB8AC3E}">
        <p14:creationId xmlns:p14="http://schemas.microsoft.com/office/powerpoint/2010/main" val="343865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H"/>
          </a:p>
        </p:txBody>
      </p:sp>
      <p:sp>
        <p:nvSpPr>
          <p:cNvPr id="4" name="Espace réservé du numéro de diapositive 3"/>
          <p:cNvSpPr>
            <a:spLocks noGrp="1"/>
          </p:cNvSpPr>
          <p:nvPr>
            <p:ph type="sldNum" sz="quarter" idx="5"/>
          </p:nvPr>
        </p:nvSpPr>
        <p:spPr/>
        <p:txBody>
          <a:bodyPr/>
          <a:lstStyle/>
          <a:p>
            <a:pPr>
              <a:defRPr/>
            </a:pPr>
            <a:fld id="{9DD9388F-2275-4D69-B9CE-B74AD3DBCA2E}" type="slidenum">
              <a:rPr lang="fr-CH" smtClean="0"/>
              <a:pPr>
                <a:defRPr/>
              </a:pPr>
              <a:t>6</a:t>
            </a:fld>
            <a:endParaRPr lang="fr-CH"/>
          </a:p>
        </p:txBody>
      </p:sp>
    </p:spTree>
    <p:extLst>
      <p:ext uri="{BB962C8B-B14F-4D97-AF65-F5344CB8AC3E}">
        <p14:creationId xmlns:p14="http://schemas.microsoft.com/office/powerpoint/2010/main" val="2015988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r>
              <a:rPr lang="fr-CH" dirty="0"/>
              <a:t>Depuis</a:t>
            </a:r>
            <a:r>
              <a:rPr lang="fr-CH" baseline="0" dirty="0"/>
              <a:t> plus de 60 ans, la Suisse commerce l’électricité. Désormais, c’est un vrai marché de gros à l’échelle européen, dont l’intégration se renforce avec le « </a:t>
            </a:r>
            <a:r>
              <a:rPr lang="fr-CH" baseline="0" dirty="0" err="1"/>
              <a:t>Market</a:t>
            </a:r>
            <a:r>
              <a:rPr lang="fr-CH" baseline="0" dirty="0"/>
              <a:t> </a:t>
            </a:r>
            <a:r>
              <a:rPr lang="fr-CH" baseline="0" dirty="0" err="1"/>
              <a:t>copeling</a:t>
            </a:r>
            <a:r>
              <a:rPr lang="fr-CH" baseline="0" dirty="0"/>
              <a:t> ». On se rapproche de plus en plus de la « plaque de cuivre » européenne, même si certaines congestions subsistent (par exemple entre le nord et le sud de l’Allemagne). </a:t>
            </a:r>
          </a:p>
          <a:p>
            <a:endParaRPr lang="fr-CH" baseline="0" dirty="0"/>
          </a:p>
          <a:p>
            <a:r>
              <a:rPr lang="fr-CH" baseline="0" dirty="0"/>
              <a:t>Avant de voir ce que l’arc alpin peut faire, comprendre le contexte européen. </a:t>
            </a:r>
          </a:p>
          <a:p>
            <a:endParaRPr lang="fr-CH" baseline="0" dirty="0"/>
          </a:p>
          <a:p>
            <a:r>
              <a:rPr lang="fr-CH" baseline="0" dirty="0"/>
              <a:t>Evolution sur les 11 dernières années  </a:t>
            </a:r>
            <a:endParaRPr lang="fr-CH" dirty="0"/>
          </a:p>
          <a:p>
            <a:endParaRPr lang="fr-CH" dirty="0"/>
          </a:p>
          <a:p>
            <a:r>
              <a:rPr lang="fr-CH" dirty="0"/>
              <a:t>La</a:t>
            </a:r>
            <a:r>
              <a:rPr lang="fr-CH" baseline="0" dirty="0"/>
              <a:t> demande: léger déclin</a:t>
            </a:r>
          </a:p>
          <a:p>
            <a:endParaRPr lang="fr-CH" baseline="0" dirty="0"/>
          </a:p>
          <a:p>
            <a:r>
              <a:rPr lang="fr-CH" baseline="0" dirty="0"/>
              <a:t>Le nucléaire: lent déclin, va probablement s’accélérer: vieillissement, remplacement difficile ou interdit. </a:t>
            </a:r>
          </a:p>
          <a:p>
            <a:endParaRPr lang="fr-CH" baseline="0" dirty="0"/>
          </a:p>
          <a:p>
            <a:r>
              <a:rPr lang="fr-CH" baseline="0" dirty="0"/>
              <a:t>Croissance rapide des renouvelables, spécialement </a:t>
            </a:r>
            <a:r>
              <a:rPr lang="fr-CH" b="0" baseline="0" dirty="0"/>
              <a:t>éolien, maintenant PV.</a:t>
            </a:r>
          </a:p>
          <a:p>
            <a:endParaRPr lang="fr-CH" baseline="0" dirty="0"/>
          </a:p>
          <a:p>
            <a:r>
              <a:rPr lang="fr-CH" baseline="0" dirty="0"/>
              <a:t>Au détriment du fossile, et en premier lieu du gaz.</a:t>
            </a:r>
          </a:p>
          <a:p>
            <a:endParaRPr lang="fr-CH" baseline="0" dirty="0"/>
          </a:p>
          <a:p>
            <a:r>
              <a:rPr lang="fr-CH" baseline="0" dirty="0"/>
              <a:t>Charbon: lent déclin, avec légère reprise au détriment du gaz</a:t>
            </a:r>
          </a:p>
          <a:p>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7</a:t>
            </a:fld>
            <a:endParaRPr lang="fr-C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xfrm>
            <a:off x="865188" y="739775"/>
            <a:ext cx="4938712" cy="3703638"/>
          </a:xfrm>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H"/>
          </a:p>
        </p:txBody>
      </p:sp>
      <p:sp>
        <p:nvSpPr>
          <p:cNvPr id="4" name="Espace réservé du numéro de diapositive 3"/>
          <p:cNvSpPr>
            <a:spLocks noGrp="1"/>
          </p:cNvSpPr>
          <p:nvPr>
            <p:ph type="sldNum" sz="quarter" idx="5"/>
          </p:nvPr>
        </p:nvSpPr>
        <p:spPr/>
        <p:txBody>
          <a:bodyPr/>
          <a:lstStyle/>
          <a:p>
            <a:pPr>
              <a:defRPr/>
            </a:pPr>
            <a:fld id="{C06F3C63-E8AB-48E4-8289-2FA4FCE7BE93}" type="slidenum">
              <a:rPr lang="fr-CH" smtClean="0"/>
              <a:pPr>
                <a:defRPr/>
              </a:pPr>
              <a:t>9</a:t>
            </a:fld>
            <a:endParaRPr lang="fr-CH"/>
          </a:p>
        </p:txBody>
      </p:sp>
    </p:spTree>
    <p:extLst>
      <p:ext uri="{BB962C8B-B14F-4D97-AF65-F5344CB8AC3E}">
        <p14:creationId xmlns:p14="http://schemas.microsoft.com/office/powerpoint/2010/main" val="3176993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xfrm>
            <a:off x="865188" y="739775"/>
            <a:ext cx="4938712" cy="3703638"/>
          </a:xfrm>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H" dirty="0"/>
          </a:p>
        </p:txBody>
      </p:sp>
      <p:sp>
        <p:nvSpPr>
          <p:cNvPr id="4" name="Espace réservé du numéro de diapositive 3"/>
          <p:cNvSpPr>
            <a:spLocks noGrp="1"/>
          </p:cNvSpPr>
          <p:nvPr>
            <p:ph type="sldNum" sz="quarter" idx="5"/>
          </p:nvPr>
        </p:nvSpPr>
        <p:spPr/>
        <p:txBody>
          <a:bodyPr/>
          <a:lstStyle/>
          <a:p>
            <a:pPr>
              <a:defRPr/>
            </a:pPr>
            <a:fld id="{C06F3C63-E8AB-48E4-8289-2FA4FCE7BE93}" type="slidenum">
              <a:rPr lang="fr-CH" smtClean="0"/>
              <a:pPr>
                <a:defRPr/>
              </a:pPr>
              <a:t>10</a:t>
            </a:fld>
            <a:endParaRPr lang="fr-CH"/>
          </a:p>
        </p:txBody>
      </p:sp>
    </p:spTree>
    <p:extLst>
      <p:ext uri="{BB962C8B-B14F-4D97-AF65-F5344CB8AC3E}">
        <p14:creationId xmlns:p14="http://schemas.microsoft.com/office/powerpoint/2010/main" val="1993790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r>
              <a:rPr lang="fr-CH" dirty="0"/>
              <a:t>Dans</a:t>
            </a:r>
            <a:r>
              <a:rPr lang="fr-CH" baseline="0" dirty="0"/>
              <a:t> les graphiques hebdomadaires que je vous ai montré, l’évolution n’est pas due au hasard:</a:t>
            </a:r>
          </a:p>
          <a:p>
            <a:r>
              <a:rPr lang="fr-CH" baseline="0" dirty="0"/>
              <a:t>A chaque instant, seules sont enclenchées les installations les meilleures marchées. C’est ce qu’on appelle le « </a:t>
            </a:r>
            <a:r>
              <a:rPr lang="fr-CH" baseline="0" dirty="0" err="1"/>
              <a:t>Merit</a:t>
            </a:r>
            <a:r>
              <a:rPr lang="fr-CH" baseline="0" dirty="0"/>
              <a:t> </a:t>
            </a:r>
            <a:r>
              <a:rPr lang="fr-CH" baseline="0" dirty="0" err="1"/>
              <a:t>Order</a:t>
            </a:r>
            <a:r>
              <a:rPr lang="fr-CH" baseline="0" dirty="0"/>
              <a:t> » en franglais.</a:t>
            </a:r>
          </a:p>
          <a:p>
            <a:r>
              <a:rPr lang="fr-CH" baseline="0" dirty="0"/>
              <a:t>Plus précisément, les installations qui ont le coût marginal le plus bas.</a:t>
            </a:r>
          </a:p>
          <a:p>
            <a:endParaRPr lang="fr-CH" baseline="0" dirty="0"/>
          </a:p>
          <a:p>
            <a:r>
              <a:rPr lang="fr-CH" baseline="0" dirty="0"/>
              <a:t>Dans le jeux du marché, les coûts fixes (construction, frais fixes courant par exemple pour le personnel ou frais fixes finaux pour le démantèlement et les déchets) ne jouent aucun rôle.</a:t>
            </a:r>
          </a:p>
          <a:p>
            <a:endParaRPr lang="fr-CH" baseline="0" dirty="0"/>
          </a:p>
          <a:p>
            <a:r>
              <a:rPr lang="fr-CH" baseline="0" dirty="0"/>
              <a:t>L’Europe s’</a:t>
            </a:r>
            <a:r>
              <a:rPr lang="fr-CH" baseline="0" dirty="0" err="1"/>
              <a:t>helvétise</a:t>
            </a:r>
            <a:r>
              <a:rPr lang="fr-CH" baseline="0" dirty="0"/>
              <a:t>: de plus en plus de renouvelable, à coût marginaux bas. Comme notre hydro.</a:t>
            </a:r>
          </a:p>
          <a:p>
            <a:endParaRPr lang="fr-CH" baseline="0" dirty="0"/>
          </a:p>
          <a:p>
            <a:endParaRPr lang="fr-CH" baseline="0"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13</a:t>
            </a:fld>
            <a:endParaRPr lang="fr-CH"/>
          </a:p>
        </p:txBody>
      </p:sp>
    </p:spTree>
    <p:extLst>
      <p:ext uri="{BB962C8B-B14F-4D97-AF65-F5344CB8AC3E}">
        <p14:creationId xmlns:p14="http://schemas.microsoft.com/office/powerpoint/2010/main" val="21458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r>
              <a:rPr lang="fr-CH" dirty="0"/>
              <a:t>Les renouvelables (soleil,</a:t>
            </a:r>
            <a:r>
              <a:rPr lang="fr-CH" baseline="0" dirty="0"/>
              <a:t> vent &amp; hydro) et le nucléaire ne se débranchent en principe jamais, vu leur coûts de production bas. Ce qu’ils produisent est injecté. Seule exception: congestion temporaire du réseau.</a:t>
            </a:r>
          </a:p>
          <a:p>
            <a:r>
              <a:rPr lang="fr-CH" baseline="0" dirty="0"/>
              <a:t>Le charbon est parfois débranché: il faut acheter 3 KWh de charbon et les droit de CO2 pour produire un KWh électrique : typiquement, cela coûte 3,5 ct/KWh.</a:t>
            </a:r>
          </a:p>
          <a:p>
            <a:r>
              <a:rPr lang="fr-CH" baseline="0" dirty="0"/>
              <a:t>Le gaz n’est enclenché que si le charbon ne suffit pas, parce que ses coûts sont plus élevés: acheter 2 KWh de gaz et des droits de CO2 pour produire 2 KWh d’électricité gazière. Typiquement 6 à 8 ct.</a:t>
            </a:r>
          </a:p>
          <a:p>
            <a:r>
              <a:rPr lang="fr-CH" baseline="0" dirty="0"/>
              <a:t>Une augmentation du prix du CO2 inverserait contribuerait à inverser l’ordre de priorité: le gaz pourrait passer devant le charbon. Pourquoi? Parce que 1 tonne de CO2 à Fr 30.- </a:t>
            </a:r>
            <a:r>
              <a:rPr lang="fr-CH" baseline="0" dirty="0">
                <a:sym typeface="Wingdings" pitchFamily="2" charset="2"/>
              </a:rPr>
              <a:t> 3 ct de charge sur le KWh produit avec du charbon. Et 1.35 ct de charge sur le KWh produit avec du gaz.</a:t>
            </a:r>
            <a:endParaRPr lang="fr-CH" baseline="0" dirty="0"/>
          </a:p>
          <a:p>
            <a:r>
              <a:rPr lang="fr-CH" baseline="0" dirty="0"/>
              <a:t>Gaz: montée pendant la bulle spéculative des année 2000, puis déclin rapide depuis 2010. </a:t>
            </a:r>
          </a:p>
          <a:p>
            <a:r>
              <a:rPr lang="fr-CH" baseline="0" dirty="0"/>
              <a:t>(Effet cumulé du charbon américain bon marché car chassé par gaz de schistes, du prix bas du CO2 en Europe) </a:t>
            </a:r>
          </a:p>
          <a:p>
            <a:endParaRPr lang="fr-CH" baseline="0"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14</a:t>
            </a:fld>
            <a:endParaRPr lang="fr-CH"/>
          </a:p>
        </p:txBody>
      </p:sp>
    </p:spTree>
    <p:extLst>
      <p:ext uri="{BB962C8B-B14F-4D97-AF65-F5344CB8AC3E}">
        <p14:creationId xmlns:p14="http://schemas.microsoft.com/office/powerpoint/2010/main" val="1545961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15</a:t>
            </a:fld>
            <a:endParaRPr lang="fr-CH"/>
          </a:p>
        </p:txBody>
      </p:sp>
    </p:spTree>
    <p:extLst>
      <p:ext uri="{BB962C8B-B14F-4D97-AF65-F5344CB8AC3E}">
        <p14:creationId xmlns:p14="http://schemas.microsoft.com/office/powerpoint/2010/main" val="2272229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dirty="0"/>
              <a:t>Zuverlässigkeit bis zur Perfektion, langfristige Perspektive, starke Wasserkraft. Wir leben noch heute von dieser Substanz.</a:t>
            </a:r>
          </a:p>
          <a:p>
            <a:endParaRPr lang="fr-CH" dirty="0"/>
          </a:p>
        </p:txBody>
      </p:sp>
      <p:sp>
        <p:nvSpPr>
          <p:cNvPr id="4" name="Espace réservé du numéro de diapositive 3"/>
          <p:cNvSpPr>
            <a:spLocks noGrp="1"/>
          </p:cNvSpPr>
          <p:nvPr>
            <p:ph type="sldNum" sz="quarter" idx="10"/>
          </p:nvPr>
        </p:nvSpPr>
        <p:spPr/>
        <p:txBody>
          <a:bodyPr/>
          <a:lstStyle/>
          <a:p>
            <a:fld id="{B531CC75-FEF4-46B9-A34E-856439FF77F8}" type="slidenum">
              <a:rPr lang="fr-CH" smtClean="0"/>
              <a:pPr/>
              <a:t>18</a:t>
            </a:fld>
            <a:endParaRPr lang="fr-CH"/>
          </a:p>
        </p:txBody>
      </p:sp>
    </p:spTree>
    <p:extLst>
      <p:ext uri="{BB962C8B-B14F-4D97-AF65-F5344CB8AC3E}">
        <p14:creationId xmlns:p14="http://schemas.microsoft.com/office/powerpoint/2010/main" val="1759188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766763"/>
            <a:ext cx="5121275" cy="3840162"/>
          </a:xfrm>
        </p:spPr>
      </p:sp>
      <p:sp>
        <p:nvSpPr>
          <p:cNvPr id="3" name="Espace réservé des commentaires 2"/>
          <p:cNvSpPr>
            <a:spLocks noGrp="1"/>
          </p:cNvSpPr>
          <p:nvPr>
            <p:ph type="body" idx="1"/>
          </p:nvPr>
        </p:nvSpPr>
        <p:spPr/>
        <p:txBody>
          <a:bodyPr>
            <a:normAutofit/>
          </a:bodyPr>
          <a:lstStyle/>
          <a:p>
            <a:r>
              <a:rPr lang="fr-CH" dirty="0"/>
              <a:t>Très</a:t>
            </a:r>
            <a:r>
              <a:rPr lang="fr-CH" baseline="0" dirty="0"/>
              <a:t> intéressant: </a:t>
            </a:r>
          </a:p>
          <a:p>
            <a:r>
              <a:rPr lang="fr-CH" baseline="0" dirty="0"/>
              <a:t>Début janvier, Soleil faible. Vent fort à très fort.</a:t>
            </a:r>
          </a:p>
          <a:p>
            <a:r>
              <a:rPr lang="fr-CH" baseline="0" dirty="0"/>
              <a:t>En fin de semaine l’éolien couvrait la moitié de la demande. Non seulement la houille (</a:t>
            </a:r>
            <a:r>
              <a:rPr lang="fr-CH" baseline="0" dirty="0" err="1"/>
              <a:t>Steinkohle</a:t>
            </a:r>
            <a:r>
              <a:rPr lang="fr-CH" baseline="0" dirty="0"/>
              <a:t>), plus flexible, mais aussi la lignite (</a:t>
            </a:r>
            <a:r>
              <a:rPr lang="fr-CH" baseline="0" dirty="0" err="1"/>
              <a:t>Braunkohle</a:t>
            </a:r>
            <a:r>
              <a:rPr lang="fr-CH" baseline="0" dirty="0"/>
              <a:t>) a dû s’adapter pour laisser la place à la forte production éolienne, </a:t>
            </a:r>
          </a:p>
          <a:p>
            <a:endParaRPr lang="fr-CH" baseline="0" dirty="0"/>
          </a:p>
          <a:p>
            <a:r>
              <a:rPr lang="fr-CH" baseline="0" dirty="0"/>
              <a:t>Affaiblit la rentabilité du charbon!</a:t>
            </a:r>
          </a:p>
          <a:p>
            <a:endParaRPr lang="fr-CH" baseline="0"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20</a:t>
            </a:fld>
            <a:endParaRPr lang="fr-CH"/>
          </a:p>
        </p:txBody>
      </p:sp>
    </p:spTree>
    <p:extLst>
      <p:ext uri="{BB962C8B-B14F-4D97-AF65-F5344CB8AC3E}">
        <p14:creationId xmlns:p14="http://schemas.microsoft.com/office/powerpoint/2010/main" val="54366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766763"/>
            <a:ext cx="5121275" cy="3840162"/>
          </a:xfrm>
        </p:spPr>
      </p:sp>
      <p:sp>
        <p:nvSpPr>
          <p:cNvPr id="3" name="Espace réservé des commentaires 2"/>
          <p:cNvSpPr>
            <a:spLocks noGrp="1"/>
          </p:cNvSpPr>
          <p:nvPr>
            <p:ph type="body" idx="1"/>
          </p:nvPr>
        </p:nvSpPr>
        <p:spPr/>
        <p:txBody>
          <a:bodyPr>
            <a:normAutofit/>
          </a:bodyPr>
          <a:lstStyle/>
          <a:p>
            <a:r>
              <a:rPr lang="fr-CH" dirty="0"/>
              <a:t>Ici en mars.</a:t>
            </a:r>
            <a:r>
              <a:rPr lang="fr-CH" baseline="0" dirty="0"/>
              <a:t> Semaine de l’éclipse le vendredi. </a:t>
            </a:r>
          </a:p>
          <a:p>
            <a:r>
              <a:rPr lang="fr-CH" baseline="0" dirty="0"/>
              <a:t>On s’aperçoit que le solaire repousse le charbon au milieu de la journée (Chaque jours deux pointes de charbon).</a:t>
            </a:r>
          </a:p>
          <a:p>
            <a:endParaRPr lang="fr-CH" baseline="0" dirty="0"/>
          </a:p>
          <a:p>
            <a:r>
              <a:rPr lang="fr-CH" baseline="0" dirty="0"/>
              <a:t>Les pointes à fournir par le charbon sont bien plus petites que la pointe d’autrefois et situées le matin et le soir, parce que le solaire couvre le gros du pic journalier. C’est ce qui explique qu’il n’y a a plus beaucoup de différence de prix entre base-</a:t>
            </a:r>
            <a:r>
              <a:rPr lang="fr-CH" baseline="0" dirty="0" err="1"/>
              <a:t>load</a:t>
            </a:r>
            <a:r>
              <a:rPr lang="fr-CH" baseline="0" dirty="0"/>
              <a:t> et pic-</a:t>
            </a:r>
            <a:r>
              <a:rPr lang="fr-CH" baseline="0" dirty="0" err="1"/>
              <a:t>load</a:t>
            </a:r>
            <a:r>
              <a:rPr lang="fr-CH" baseline="0" dirty="0"/>
              <a:t>.</a:t>
            </a:r>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21</a:t>
            </a:fld>
            <a:endParaRPr lang="fr-CH"/>
          </a:p>
        </p:txBody>
      </p:sp>
    </p:spTree>
    <p:extLst>
      <p:ext uri="{BB962C8B-B14F-4D97-AF65-F5344CB8AC3E}">
        <p14:creationId xmlns:p14="http://schemas.microsoft.com/office/powerpoint/2010/main" val="144218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766763"/>
            <a:ext cx="5121275" cy="3840162"/>
          </a:xfrm>
        </p:spPr>
      </p:sp>
      <p:sp>
        <p:nvSpPr>
          <p:cNvPr id="3" name="Espace réservé des commentaires 2"/>
          <p:cNvSpPr>
            <a:spLocks noGrp="1"/>
          </p:cNvSpPr>
          <p:nvPr>
            <p:ph type="body" idx="1"/>
          </p:nvPr>
        </p:nvSpPr>
        <p:spPr/>
        <p:txBody>
          <a:bodyPr>
            <a:normAutofit/>
          </a:bodyPr>
          <a:lstStyle/>
          <a:p>
            <a:r>
              <a:rPr lang="fr-CH" dirty="0"/>
              <a:t>En été, le</a:t>
            </a:r>
            <a:r>
              <a:rPr lang="fr-CH" baseline="0" dirty="0"/>
              <a:t> solaire absorbe tout le pic diurne. S’il se développe davantage, il « creusera » dans le charbon, recréant une variabilité pour toutes les autres sources (N-1).</a:t>
            </a:r>
          </a:p>
          <a:p>
            <a:pPr defTabSz="954938"/>
            <a:r>
              <a:rPr lang="fr-CH" baseline="0" dirty="0"/>
              <a:t>Il commence à y avoir une « vallée diurne » (</a:t>
            </a:r>
            <a:r>
              <a:rPr lang="fr-CH" baseline="0" dirty="0" err="1"/>
              <a:t>p.ex</a:t>
            </a:r>
            <a:r>
              <a:rPr lang="fr-CH" baseline="0" dirty="0"/>
              <a:t> le samedi)</a:t>
            </a:r>
            <a:endParaRPr lang="fr-CH" dirty="0"/>
          </a:p>
          <a:p>
            <a:endParaRPr lang="fr-CH" baseline="0" dirty="0"/>
          </a:p>
          <a:p>
            <a:r>
              <a:rPr lang="fr-CH" baseline="0" dirty="0"/>
              <a:t> On se retrouvera dans la situation d’avant les nouvelles énergies renouvelables, mais avec un jeux inversé: trop d’énergie le jour, pas assez la nuit. Cette compensation est la raison d’être de nos barrages (au passage, on rappellera ici l’effort important consenti depuis des années pour déplacer artificiellement les charges électriques du jour vers la nuit. Mouvement réversible ou </a:t>
            </a:r>
            <a:r>
              <a:rPr lang="fr-CH" baseline="0" dirty="0" err="1"/>
              <a:t>flexibilisable</a:t>
            </a:r>
            <a:r>
              <a:rPr lang="fr-CH" baseline="0" dirty="0"/>
              <a:t>). </a:t>
            </a:r>
          </a:p>
          <a:p>
            <a:r>
              <a:rPr lang="fr-CH" baseline="0" dirty="0"/>
              <a:t>On voit aussi comment un doublement de l’éolien pourrait repousser le charbon, un objectif indispensable pour maîtriser le réchauffement climatique.</a:t>
            </a:r>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22</a:t>
            </a:fld>
            <a:endParaRPr lang="fr-CH"/>
          </a:p>
        </p:txBody>
      </p:sp>
    </p:spTree>
    <p:extLst>
      <p:ext uri="{BB962C8B-B14F-4D97-AF65-F5344CB8AC3E}">
        <p14:creationId xmlns:p14="http://schemas.microsoft.com/office/powerpoint/2010/main" val="1345684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766763"/>
            <a:ext cx="5121275" cy="3840162"/>
          </a:xfrm>
        </p:spPr>
      </p:sp>
      <p:sp>
        <p:nvSpPr>
          <p:cNvPr id="3" name="Espace réservé des commentaires 2"/>
          <p:cNvSpPr>
            <a:spLocks noGrp="1"/>
          </p:cNvSpPr>
          <p:nvPr>
            <p:ph type="body" idx="1"/>
          </p:nvPr>
        </p:nvSpPr>
        <p:spPr/>
        <p:txBody>
          <a:bodyPr>
            <a:normAutofit/>
          </a:bodyPr>
          <a:lstStyle/>
          <a:p>
            <a:r>
              <a:rPr lang="fr-CH" dirty="0"/>
              <a:t>On voit bien le renforcement du solaire et de l’éolien.</a:t>
            </a:r>
          </a:p>
          <a:p>
            <a:r>
              <a:rPr lang="fr-CH" dirty="0"/>
              <a:t>La houille</a:t>
            </a:r>
            <a:r>
              <a:rPr lang="fr-CH" baseline="0" dirty="0"/>
              <a:t> occupait l’essentiel du pic diurne, ensemble avec le gaz.</a:t>
            </a:r>
          </a:p>
          <a:p>
            <a:r>
              <a:rPr lang="fr-CH" baseline="0" dirty="0"/>
              <a:t>Entretemps, le solaire a bien occupé le terrain. Et le gaz s’est rétractée, pour les raisons que nous allons voir.</a:t>
            </a:r>
          </a:p>
          <a:p>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23</a:t>
            </a:fld>
            <a:endParaRPr lang="fr-CH"/>
          </a:p>
        </p:txBody>
      </p:sp>
    </p:spTree>
    <p:extLst>
      <p:ext uri="{BB962C8B-B14F-4D97-AF65-F5344CB8AC3E}">
        <p14:creationId xmlns:p14="http://schemas.microsoft.com/office/powerpoint/2010/main" val="573183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r>
              <a:rPr lang="fr-CH" dirty="0"/>
              <a:t>Ce graphique,</a:t>
            </a:r>
            <a:r>
              <a:rPr lang="fr-CH" baseline="0" dirty="0"/>
              <a:t> qui reprend la semaine de juin 2015, montre très bien l’effet la lutte entre les renouvelables et les fossiles: le prix prévu la veille (rouge) est plus haut lors qu’il faut beaucoup de génération fossile parce que le renouvelable est faible. </a:t>
            </a:r>
          </a:p>
          <a:p>
            <a:r>
              <a:rPr lang="fr-CH" baseline="0" dirty="0"/>
              <a:t>Le prix bleu (</a:t>
            </a:r>
            <a:r>
              <a:rPr lang="fr-CH" baseline="0" dirty="0" err="1"/>
              <a:t>intraday</a:t>
            </a:r>
            <a:r>
              <a:rPr lang="fr-CH" baseline="0" dirty="0"/>
              <a:t>) est parfois plus variable. Ici, la veille, on avait dû vraisemblablement surestimer la production éolienne, ce qui a nécessité l’engagement imprévu de génération fossile gazière ou de vieilles centrales à charbon.</a:t>
            </a:r>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24</a:t>
            </a:fld>
            <a:endParaRPr lang="fr-C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ce réservé de l'image des diapositives 1"/>
          <p:cNvSpPr>
            <a:spLocks noGrp="1" noRot="1" noChangeAspect="1" noTextEdit="1"/>
          </p:cNvSpPr>
          <p:nvPr>
            <p:ph type="sldImg"/>
          </p:nvPr>
        </p:nvSpPr>
        <p:spPr bwMode="auto">
          <a:xfrm>
            <a:off x="990600" y="766763"/>
            <a:ext cx="5121275" cy="3840162"/>
          </a:xfrm>
          <a:noFill/>
          <a:ln>
            <a:solidFill>
              <a:srgbClr val="000000"/>
            </a:solidFill>
            <a:miter lim="800000"/>
            <a:headEnd/>
            <a:tailEnd/>
          </a:ln>
        </p:spPr>
      </p:sp>
      <p:sp>
        <p:nvSpPr>
          <p:cNvPr id="983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H" dirty="0"/>
              <a:t>A</a:t>
            </a:r>
            <a:r>
              <a:rPr lang="fr-CH" baseline="0" dirty="0"/>
              <a:t> partir de maintenant, le besoin de courant de pointe dû au PV remonte (la nuit)</a:t>
            </a:r>
            <a:endParaRPr lang="fr-CH" dirty="0"/>
          </a:p>
        </p:txBody>
      </p:sp>
      <p:sp>
        <p:nvSpPr>
          <p:cNvPr id="4" name="Espace réservé du numéro de diapositive 3"/>
          <p:cNvSpPr>
            <a:spLocks noGrp="1"/>
          </p:cNvSpPr>
          <p:nvPr>
            <p:ph type="sldNum" sz="quarter" idx="5"/>
          </p:nvPr>
        </p:nvSpPr>
        <p:spPr/>
        <p:txBody>
          <a:bodyPr/>
          <a:lstStyle/>
          <a:p>
            <a:pPr>
              <a:defRPr/>
            </a:pPr>
            <a:fld id="{1A0E3237-DB64-4655-9505-F41E4507DE9D}" type="slidenum">
              <a:rPr lang="fr-CH" smtClean="0"/>
              <a:pPr>
                <a:defRPr/>
              </a:pPr>
              <a:t>25</a:t>
            </a:fld>
            <a:endParaRPr lang="fr-CH"/>
          </a:p>
        </p:txBody>
      </p:sp>
    </p:spTree>
    <p:extLst>
      <p:ext uri="{BB962C8B-B14F-4D97-AF65-F5344CB8AC3E}">
        <p14:creationId xmlns:p14="http://schemas.microsoft.com/office/powerpoint/2010/main" val="1207662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65188" y="739775"/>
            <a:ext cx="4938712" cy="3703638"/>
          </a:xfrm>
        </p:spPr>
      </p:sp>
      <p:sp>
        <p:nvSpPr>
          <p:cNvPr id="3" name="Espace réservé des commentaires 2"/>
          <p:cNvSpPr>
            <a:spLocks noGrp="1"/>
          </p:cNvSpPr>
          <p:nvPr>
            <p:ph type="body" idx="1"/>
          </p:nvPr>
        </p:nvSpPr>
        <p:spPr/>
        <p:txBody>
          <a:bodyPr>
            <a:normAutofit/>
          </a:bodyPr>
          <a:lstStyle/>
          <a:p>
            <a:r>
              <a:rPr lang="fr-CH" dirty="0"/>
              <a:t>Qu’est</a:t>
            </a:r>
            <a:r>
              <a:rPr lang="fr-CH" baseline="0" dirty="0"/>
              <a:t> que les évolutions dont nous parlons pourraient donner au niveau des prix.</a:t>
            </a:r>
          </a:p>
          <a:p>
            <a:r>
              <a:rPr lang="fr-CH" baseline="0" dirty="0"/>
              <a:t>En admettant </a:t>
            </a:r>
          </a:p>
          <a:p>
            <a:pPr marL="228551" indent="-228551">
              <a:buAutoNum type="arabicParenR"/>
            </a:pPr>
            <a:r>
              <a:rPr lang="fr-CH" baseline="0" dirty="0"/>
              <a:t>Que le nucléaire recule.</a:t>
            </a:r>
          </a:p>
          <a:p>
            <a:pPr marL="228551" indent="-228551">
              <a:buAutoNum type="arabicParenR"/>
            </a:pPr>
            <a:r>
              <a:rPr lang="fr-CH" baseline="0" dirty="0"/>
              <a:t>Qu’il n’y a quasiment plus de charbon en 2045 (recul progressif)</a:t>
            </a:r>
          </a:p>
          <a:p>
            <a:pPr marL="228551" indent="-228551">
              <a:buAutoNum type="arabicParenR"/>
            </a:pPr>
            <a:r>
              <a:rPr lang="fr-CH" baseline="0" dirty="0"/>
              <a:t>Que les renouvelables poursuivent leur expansions (nécessaire pour remplacer les quantités du charbon et du nucléaire).</a:t>
            </a:r>
          </a:p>
          <a:p>
            <a:pPr marL="228551" indent="-228551">
              <a:buAutoNum type="arabicParenR"/>
            </a:pPr>
            <a:r>
              <a:rPr lang="fr-CH" baseline="0" dirty="0"/>
              <a:t>Que le solde est produit avec du gaz.</a:t>
            </a:r>
          </a:p>
          <a:p>
            <a:pPr marL="228551" indent="-228551">
              <a:buAutoNum type="arabicParenR"/>
            </a:pPr>
            <a:r>
              <a:rPr lang="fr-CH" baseline="0" dirty="0"/>
              <a:t>Qu’il n’y a pas encore de technique géniale de stockage à large échelle.</a:t>
            </a:r>
          </a:p>
          <a:p>
            <a:pPr marL="228551" indent="-228551">
              <a:buAutoNum type="arabicParenR"/>
            </a:pPr>
            <a:endParaRPr lang="fr-CH" baseline="0" dirty="0"/>
          </a:p>
          <a:p>
            <a:pPr marL="228551" indent="-228551">
              <a:buAutoNum type="arabicParenR"/>
            </a:pPr>
            <a:r>
              <a:rPr lang="fr-CH" baseline="0" dirty="0"/>
              <a:t>Double phénomène:</a:t>
            </a:r>
          </a:p>
          <a:p>
            <a:pPr marL="228551" indent="-228551"/>
            <a:r>
              <a:rPr lang="fr-CH" baseline="0" dirty="0"/>
              <a:t>	- De plus en plus d’heures chère (gaz) lorsque les renouvelables sont faibles.</a:t>
            </a:r>
          </a:p>
          <a:p>
            <a:pPr marL="228551" indent="-228551"/>
            <a:r>
              <a:rPr lang="fr-CH" baseline="0" dirty="0"/>
              <a:t>	- De plus en plus d’heures quasi gratis: lorsque les renouvelables inondent le marché. </a:t>
            </a:r>
          </a:p>
          <a:p>
            <a:pPr marL="228551" indent="-228551"/>
            <a:endParaRPr lang="fr-CH" baseline="0" dirty="0"/>
          </a:p>
          <a:p>
            <a:pPr marL="228551" indent="-228551"/>
            <a:r>
              <a:rPr lang="fr-CH" baseline="0" dirty="0"/>
              <a:t>Disposer d’énergie gratis ne plait pas aux vendeurs et aux producteurs. Par contre, du point de vue de l’acheteur….</a:t>
            </a:r>
          </a:p>
          <a:p>
            <a:pPr marL="228551" indent="-228551"/>
            <a:endParaRPr lang="fr-CH" baseline="0" dirty="0"/>
          </a:p>
          <a:p>
            <a:pPr marL="228551" indent="-228551"/>
            <a:endParaRPr lang="fr-CH" baseline="0" dirty="0"/>
          </a:p>
          <a:p>
            <a:pPr marL="228551" indent="-228551"/>
            <a:endParaRPr lang="fr-CH" baseline="0" dirty="0"/>
          </a:p>
          <a:p>
            <a:pPr marL="228551" indent="-228551"/>
            <a:endParaRPr lang="fr-CH" baseline="0" dirty="0"/>
          </a:p>
          <a:p>
            <a:pPr marL="228551" indent="-228551"/>
            <a:endParaRPr lang="fr-CH" baseline="0"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26</a:t>
            </a:fld>
            <a:endParaRPr lang="fr-CH"/>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0600" y="766763"/>
            <a:ext cx="5121275" cy="3840162"/>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7383E687-EE5A-41B2-91D4-A81F56A823A0}" type="slidenum">
              <a:rPr lang="fr-CH" smtClean="0"/>
              <a:pPr/>
              <a:t>28</a:t>
            </a:fld>
            <a:endParaRPr lang="fr-CH"/>
          </a:p>
        </p:txBody>
      </p:sp>
    </p:spTree>
    <p:extLst>
      <p:ext uri="{BB962C8B-B14F-4D97-AF65-F5344CB8AC3E}">
        <p14:creationId xmlns:p14="http://schemas.microsoft.com/office/powerpoint/2010/main" val="3115485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p:cNvSpPr>
            <a:spLocks noGrp="1" noRot="1" noChangeAspect="1" noTextEdit="1"/>
          </p:cNvSpPr>
          <p:nvPr>
            <p:ph type="sldImg"/>
          </p:nvPr>
        </p:nvSpPr>
        <p:spPr bwMode="auto">
          <a:xfrm>
            <a:off x="865188" y="739775"/>
            <a:ext cx="4938712" cy="3703638"/>
          </a:xfrm>
          <a:noFill/>
          <a:ln>
            <a:solidFill>
              <a:srgbClr val="000000"/>
            </a:solidFill>
            <a:miter lim="800000"/>
            <a:headEnd/>
            <a:tailEnd/>
          </a:ln>
        </p:spPr>
      </p:sp>
      <p:sp>
        <p:nvSpPr>
          <p:cNvPr id="829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CH"/>
          </a:p>
        </p:txBody>
      </p:sp>
      <p:sp>
        <p:nvSpPr>
          <p:cNvPr id="8397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16170" fontAlgn="base">
              <a:spcBef>
                <a:spcPct val="0"/>
              </a:spcBef>
              <a:spcAft>
                <a:spcPct val="0"/>
              </a:spcAft>
              <a:defRPr/>
            </a:pPr>
            <a:fld id="{8D6D0DB0-78FD-4377-ADBE-FDD0E1A3C421}" type="slidenum">
              <a:rPr lang="fr-FR" smtClean="0"/>
              <a:pPr defTabSz="916170" fontAlgn="base">
                <a:spcBef>
                  <a:spcPct val="0"/>
                </a:spcBef>
                <a:spcAft>
                  <a:spcPct val="0"/>
                </a:spcAft>
                <a:defRPr/>
              </a:pPr>
              <a:t>29</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1597824"/>
            <a:ext cx="5829300" cy="1102519"/>
          </a:xfrm>
        </p:spPr>
        <p:txBody>
          <a:bodyPr/>
          <a:lstStyle/>
          <a:p>
            <a:r>
              <a:rPr lang="fr-FR"/>
              <a:t>Cliquez pour modifier le style du titre</a:t>
            </a:r>
            <a:endParaRPr lang="fr-CH"/>
          </a:p>
        </p:txBody>
      </p:sp>
      <p:sp>
        <p:nvSpPr>
          <p:cNvPr id="3" name="Sous-titr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Cliquez pour modifier le style des sous-titres du masque</a:t>
            </a:r>
            <a:endParaRPr lang="fr-CH"/>
          </a:p>
        </p:txBody>
      </p:sp>
      <p:sp>
        <p:nvSpPr>
          <p:cNvPr id="4" name="Espace réservé de la date 3"/>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H"/>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3305176"/>
            <a:ext cx="5829300" cy="1021556"/>
          </a:xfrm>
        </p:spPr>
        <p:txBody>
          <a:bodyPr anchor="t"/>
          <a:lstStyle>
            <a:lvl1pPr algn="l">
              <a:defRPr sz="3000" b="1" cap="all"/>
            </a:lvl1pPr>
          </a:lstStyle>
          <a:p>
            <a:r>
              <a:rPr lang="fr-FR"/>
              <a:t>Cliquez pour modifier le style du titre</a:t>
            </a:r>
            <a:endParaRPr lang="fr-CH"/>
          </a:p>
        </p:txBody>
      </p:sp>
      <p:sp>
        <p:nvSpPr>
          <p:cNvPr id="3" name="Espace réservé du texte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H"/>
          </a:p>
        </p:txBody>
      </p:sp>
      <p:sp>
        <p:nvSpPr>
          <p:cNvPr id="3" name="Espace réservé du contenu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H"/>
          </a:p>
        </p:txBody>
      </p:sp>
      <p:sp>
        <p:nvSpPr>
          <p:cNvPr id="3" name="Espace réservé du texte 2"/>
          <p:cNvSpPr>
            <a:spLocks noGrp="1"/>
          </p:cNvSpPr>
          <p:nvPr>
            <p:ph type="body" idx="1"/>
          </p:nvPr>
        </p:nvSpPr>
        <p:spPr>
          <a:xfrm>
            <a:off x="342900" y="1151335"/>
            <a:ext cx="303014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342900"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3483775" y="1151335"/>
            <a:ext cx="303133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3483775"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8" name="Espace réservé du pied de page 7"/>
          <p:cNvSpPr>
            <a:spLocks noGrp="1"/>
          </p:cNvSpPr>
          <p:nvPr>
            <p:ph type="ftr" sz="quarter" idx="11"/>
          </p:nvPr>
        </p:nvSpPr>
        <p:spPr/>
        <p:txBody>
          <a:bodyPr/>
          <a:lstStyle/>
          <a:p>
            <a:endParaRPr lang="fr-CH"/>
          </a:p>
        </p:txBody>
      </p:sp>
      <p:sp>
        <p:nvSpPr>
          <p:cNvPr id="9" name="Espace réservé du numéro de diapositive 8"/>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H"/>
          </a:p>
        </p:txBody>
      </p:sp>
      <p:sp>
        <p:nvSpPr>
          <p:cNvPr id="3" name="Espace réservé de la date 2"/>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4" name="Espace réservé du pied de page 3"/>
          <p:cNvSpPr>
            <a:spLocks noGrp="1"/>
          </p:cNvSpPr>
          <p:nvPr>
            <p:ph type="ftr" sz="quarter" idx="11"/>
          </p:nvPr>
        </p:nvSpPr>
        <p:spPr/>
        <p:txBody>
          <a:bodyPr/>
          <a:lstStyle/>
          <a:p>
            <a:endParaRPr lang="fr-CH"/>
          </a:p>
        </p:txBody>
      </p:sp>
      <p:sp>
        <p:nvSpPr>
          <p:cNvPr id="5" name="Espace réservé du numéro de diapositive 4"/>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3" name="Espace réservé du pied de page 2"/>
          <p:cNvSpPr>
            <a:spLocks noGrp="1"/>
          </p:cNvSpPr>
          <p:nvPr>
            <p:ph type="ftr" sz="quarter" idx="11"/>
          </p:nvPr>
        </p:nvSpPr>
        <p:spPr/>
        <p:txBody>
          <a:bodyPr/>
          <a:lstStyle/>
          <a:p>
            <a:endParaRPr lang="fr-CH"/>
          </a:p>
        </p:txBody>
      </p:sp>
      <p:sp>
        <p:nvSpPr>
          <p:cNvPr id="4" name="Espace réservé du numéro de diapositive 3"/>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4" y="204787"/>
            <a:ext cx="2256235" cy="871538"/>
          </a:xfrm>
        </p:spPr>
        <p:txBody>
          <a:bodyPr anchor="b"/>
          <a:lstStyle>
            <a:lvl1pPr algn="l">
              <a:defRPr sz="1500" b="1"/>
            </a:lvl1pPr>
          </a:lstStyle>
          <a:p>
            <a:r>
              <a:rPr lang="fr-FR"/>
              <a:t>Cliquez pour modifier le style du titre</a:t>
            </a:r>
            <a:endParaRPr lang="fr-CH"/>
          </a:p>
        </p:txBody>
      </p:sp>
      <p:sp>
        <p:nvSpPr>
          <p:cNvPr id="3" name="Espace réservé du contenu 2"/>
          <p:cNvSpPr>
            <a:spLocks noGrp="1"/>
          </p:cNvSpPr>
          <p:nvPr>
            <p:ph idx="1"/>
          </p:nvPr>
        </p:nvSpPr>
        <p:spPr>
          <a:xfrm>
            <a:off x="2681287" y="204793"/>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342904" y="1076328"/>
            <a:ext cx="2256235"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3600451"/>
            <a:ext cx="4114800" cy="425054"/>
          </a:xfrm>
        </p:spPr>
        <p:txBody>
          <a:bodyPr anchor="b"/>
          <a:lstStyle>
            <a:lvl1pPr algn="l">
              <a:defRPr sz="1500" b="1"/>
            </a:lvl1pPr>
          </a:lstStyle>
          <a:p>
            <a:r>
              <a:rPr lang="fr-FR"/>
              <a:t>Cliquez pour modifier le style du titre</a:t>
            </a:r>
            <a:endParaRPr lang="fr-CH"/>
          </a:p>
        </p:txBody>
      </p:sp>
      <p:sp>
        <p:nvSpPr>
          <p:cNvPr id="3" name="Espace réservé pour une image  2"/>
          <p:cNvSpPr>
            <a:spLocks noGrp="1"/>
          </p:cNvSpPr>
          <p:nvPr>
            <p:ph type="pic" idx="1"/>
          </p:nvPr>
        </p:nvSpPr>
        <p:spPr>
          <a:xfrm>
            <a:off x="1344216" y="459581"/>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CH"/>
          </a:p>
        </p:txBody>
      </p:sp>
      <p:sp>
        <p:nvSpPr>
          <p:cNvPr id="4" name="Espace réservé du texte 3"/>
          <p:cNvSpPr>
            <a:spLocks noGrp="1"/>
          </p:cNvSpPr>
          <p:nvPr>
            <p:ph type="body" sz="half" idx="2"/>
          </p:nvPr>
        </p:nvSpPr>
        <p:spPr>
          <a:xfrm>
            <a:off x="1344216" y="4025508"/>
            <a:ext cx="41148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205980"/>
            <a:ext cx="1543050" cy="4388644"/>
          </a:xfrm>
        </p:spPr>
        <p:txBody>
          <a:bodyPr vert="eaVert"/>
          <a:lstStyle/>
          <a:p>
            <a:r>
              <a:rPr lang="fr-FR"/>
              <a:t>Cliquez pour modifier le style du titre</a:t>
            </a:r>
            <a:endParaRPr lang="fr-CH"/>
          </a:p>
        </p:txBody>
      </p:sp>
      <p:sp>
        <p:nvSpPr>
          <p:cNvPr id="3" name="Espace réservé du texte vertical 2"/>
          <p:cNvSpPr>
            <a:spLocks noGrp="1"/>
          </p:cNvSpPr>
          <p:nvPr>
            <p:ph type="body" orient="vert" idx="1"/>
          </p:nvPr>
        </p:nvSpPr>
        <p:spPr>
          <a:xfrm>
            <a:off x="342900" y="205980"/>
            <a:ext cx="4514850" cy="43886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37B04CA9-EC68-4894-A559-5F8A1C2D04F1}" type="slidenum">
              <a:rPr lang="fr-CH" smtClean="0"/>
              <a:pPr/>
              <a:t>‹N°›</a:t>
            </a:fld>
            <a:endParaRPr lang="fr-C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21545" y="342903"/>
            <a:ext cx="5593556" cy="720329"/>
          </a:xfrm>
        </p:spPr>
        <p:txBody>
          <a:bodyPr/>
          <a:lstStyle/>
          <a:p>
            <a:r>
              <a:rPr lang="fr-FR"/>
              <a:t>Cliquez pour modifier le style du titre</a:t>
            </a:r>
            <a:endParaRPr lang="fr-CH"/>
          </a:p>
        </p:txBody>
      </p:sp>
      <p:sp>
        <p:nvSpPr>
          <p:cNvPr id="3" name="Espace réservé du tableau 2"/>
          <p:cNvSpPr>
            <a:spLocks noGrp="1"/>
          </p:cNvSpPr>
          <p:nvPr>
            <p:ph type="tbl" idx="1"/>
          </p:nvPr>
        </p:nvSpPr>
        <p:spPr>
          <a:xfrm>
            <a:off x="342900" y="1200151"/>
            <a:ext cx="6172200" cy="3394472"/>
          </a:xfrm>
        </p:spPr>
        <p:txBody>
          <a:bodyPr rtlCol="0">
            <a:normAutofit/>
          </a:bodyPr>
          <a:lstStyle/>
          <a:p>
            <a:pPr lvl="0"/>
            <a:endParaRPr lang="fr-CH" noProof="0"/>
          </a:p>
        </p:txBody>
      </p:sp>
      <p:sp>
        <p:nvSpPr>
          <p:cNvPr id="4" name="Rectangle 4"/>
          <p:cNvSpPr>
            <a:spLocks noGrp="1" noChangeArrowheads="1"/>
          </p:cNvSpPr>
          <p:nvPr>
            <p:ph type="dt" sz="half" idx="10"/>
          </p:nvPr>
        </p:nvSpPr>
        <p:spPr/>
        <p:txBody>
          <a:bodyPr/>
          <a:lstStyle>
            <a:lvl1pPr>
              <a:defRPr/>
            </a:lvl1pPr>
          </a:lstStyle>
          <a:p>
            <a:pPr>
              <a:defRPr/>
            </a:pPr>
            <a:fld id="{ADBC30BA-3806-449C-8560-9BC07C6F2642}" type="datetime1">
              <a:rPr lang="fr-CH" smtClean="0"/>
              <a:pPr>
                <a:defRPr/>
              </a:pPr>
              <a:t>06.04.2016</a:t>
            </a:fld>
            <a:endParaRPr lang="fr-FR"/>
          </a:p>
        </p:txBody>
      </p:sp>
      <p:sp>
        <p:nvSpPr>
          <p:cNvPr id="5" name="Rectangle 5"/>
          <p:cNvSpPr>
            <a:spLocks noGrp="1" noChangeArrowheads="1"/>
          </p:cNvSpPr>
          <p:nvPr>
            <p:ph type="ftr" sz="quarter" idx="11"/>
          </p:nvPr>
        </p:nvSpPr>
        <p:spPr/>
        <p:txBody>
          <a:bodyPr/>
          <a:lstStyle>
            <a:lvl1pPr>
              <a:defRPr/>
            </a:lvl1pPr>
          </a:lstStyle>
          <a:p>
            <a:pPr>
              <a:defRPr/>
            </a:pPr>
            <a:endParaRPr lang="fr-FR"/>
          </a:p>
        </p:txBody>
      </p:sp>
      <p:sp>
        <p:nvSpPr>
          <p:cNvPr id="6" name="Rectangle 6"/>
          <p:cNvSpPr>
            <a:spLocks noGrp="1" noChangeArrowheads="1"/>
          </p:cNvSpPr>
          <p:nvPr>
            <p:ph type="sldNum" sz="quarter" idx="12"/>
          </p:nvPr>
        </p:nvSpPr>
        <p:spPr/>
        <p:txBody>
          <a:bodyPr/>
          <a:lstStyle>
            <a:lvl1pPr>
              <a:defRPr/>
            </a:lvl1pPr>
          </a:lstStyle>
          <a:p>
            <a:pPr>
              <a:defRPr/>
            </a:pP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fr-FR"/>
              <a:t>Cliquez pour modifier le style du titre</a:t>
            </a:r>
            <a:endParaRPr lang="fr-CH"/>
          </a:p>
        </p:txBody>
      </p:sp>
      <p:sp>
        <p:nvSpPr>
          <p:cNvPr id="3" name="Espace réservé du texte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342900" y="4767264"/>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6A06489-089D-44F0-854B-47C79F58BA4B}" type="datetimeFigureOut">
              <a:rPr lang="fr-CH" smtClean="0"/>
              <a:pPr/>
              <a:t>06.04.2016</a:t>
            </a:fld>
            <a:endParaRPr lang="fr-CH"/>
          </a:p>
        </p:txBody>
      </p:sp>
      <p:sp>
        <p:nvSpPr>
          <p:cNvPr id="5" name="Espace réservé du pied de page 4"/>
          <p:cNvSpPr>
            <a:spLocks noGrp="1"/>
          </p:cNvSpPr>
          <p:nvPr>
            <p:ph type="ftr" sz="quarter" idx="3"/>
          </p:nvPr>
        </p:nvSpPr>
        <p:spPr>
          <a:xfrm>
            <a:off x="2343150" y="4767264"/>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CH"/>
          </a:p>
        </p:txBody>
      </p:sp>
      <p:sp>
        <p:nvSpPr>
          <p:cNvPr id="6" name="Espace réservé du numéro de diapositive 5"/>
          <p:cNvSpPr>
            <a:spLocks noGrp="1"/>
          </p:cNvSpPr>
          <p:nvPr>
            <p:ph type="sldNum" sz="quarter" idx="4"/>
          </p:nvPr>
        </p:nvSpPr>
        <p:spPr>
          <a:xfrm>
            <a:off x="4914900" y="4767264"/>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7B04CA9-EC68-4894-A559-5F8A1C2D04F1}" type="slidenum">
              <a:rPr lang="fr-CH" smtClean="0"/>
              <a:pPr/>
              <a:t>‹N°›</a:t>
            </a:fld>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ipcc.ch/"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energieeffizienz.ch/"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www.roger-nordmann.ch/" TargetMode="External"/><Relationship Id="rId7"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hyperlink" Target="http://www.swissolar.ch/" TargetMode="External"/><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15"/>
          <p:cNvSpPr txBox="1">
            <a:spLocks noChangeArrowheads="1"/>
          </p:cNvSpPr>
          <p:nvPr/>
        </p:nvSpPr>
        <p:spPr bwMode="auto">
          <a:xfrm>
            <a:off x="576563" y="3504605"/>
            <a:ext cx="5755297" cy="1435772"/>
          </a:xfrm>
          <a:prstGeom prst="rect">
            <a:avLst/>
          </a:prstGeom>
          <a:noFill/>
          <a:ln w="9525">
            <a:noFill/>
            <a:miter lim="800000"/>
            <a:headEnd/>
            <a:tailEnd/>
          </a:ln>
        </p:spPr>
        <p:txBody>
          <a:bodyPr wrap="square" lIns="68573" tIns="34287" rIns="68573" bIns="34287">
            <a:spAutoFit/>
          </a:bodyPr>
          <a:lstStyle/>
          <a:p>
            <a:pPr algn="ctr">
              <a:spcBef>
                <a:spcPct val="50000"/>
              </a:spcBef>
              <a:defRPr/>
            </a:pPr>
            <a:endParaRPr lang="fr-CH" sz="1200" b="1" dirty="0">
              <a:solidFill>
                <a:schemeClr val="tx2"/>
              </a:solidFill>
              <a:latin typeface="Calibri" pitchFamily="34" charset="0"/>
            </a:endParaRPr>
          </a:p>
          <a:p>
            <a:pPr algn="ctr">
              <a:lnSpc>
                <a:spcPct val="80000"/>
              </a:lnSpc>
              <a:defRPr/>
            </a:pPr>
            <a:r>
              <a:rPr lang="fr-CH" sz="1200" b="1" dirty="0">
                <a:latin typeface="Calibri" pitchFamily="34" charset="0"/>
              </a:rPr>
              <a:t>Roger Nordmann </a:t>
            </a:r>
            <a:br>
              <a:rPr lang="fr-CH" sz="1200" b="1" dirty="0">
                <a:latin typeface="Calibri" pitchFamily="34" charset="0"/>
              </a:rPr>
            </a:br>
            <a:r>
              <a:rPr lang="fr-CH" sz="1200" b="1" dirty="0">
                <a:latin typeface="Calibri" pitchFamily="34" charset="0"/>
              </a:rPr>
              <a:t>Conseiller national,  Lausanne</a:t>
            </a:r>
          </a:p>
          <a:p>
            <a:pPr algn="ctr">
              <a:lnSpc>
                <a:spcPct val="80000"/>
              </a:lnSpc>
              <a:defRPr/>
            </a:pPr>
            <a:r>
              <a:rPr lang="fr-CH" sz="1200" b="1" dirty="0">
                <a:latin typeface="Calibri" pitchFamily="34" charset="0"/>
              </a:rPr>
              <a:t>Rapporteur de commission sur la Stratégie énergétique 2050</a:t>
            </a:r>
          </a:p>
          <a:p>
            <a:pPr algn="ctr">
              <a:lnSpc>
                <a:spcPct val="80000"/>
              </a:lnSpc>
              <a:defRPr/>
            </a:pPr>
            <a:endParaRPr lang="fr-CH" sz="1200" b="1" dirty="0">
              <a:latin typeface="Calibri" pitchFamily="34" charset="0"/>
            </a:endParaRPr>
          </a:p>
          <a:p>
            <a:pPr algn="ctr">
              <a:lnSpc>
                <a:spcPct val="80000"/>
              </a:lnSpc>
              <a:defRPr/>
            </a:pPr>
            <a:r>
              <a:rPr lang="fr-CH" sz="1200" dirty="0">
                <a:latin typeface="Calibri" pitchFamily="34" charset="0"/>
              </a:rPr>
              <a:t>Membre de la Commission de l’environnement, de l’aménagement du territoire (CEATE)  </a:t>
            </a:r>
          </a:p>
          <a:p>
            <a:pPr algn="ctr">
              <a:lnSpc>
                <a:spcPct val="80000"/>
              </a:lnSpc>
              <a:defRPr/>
            </a:pPr>
            <a:endParaRPr lang="fr-CH" sz="1200" dirty="0">
              <a:latin typeface="Calibri" pitchFamily="34" charset="0"/>
            </a:endParaRPr>
          </a:p>
          <a:p>
            <a:pPr algn="ctr">
              <a:lnSpc>
                <a:spcPct val="80000"/>
              </a:lnSpc>
              <a:defRPr/>
            </a:pPr>
            <a:r>
              <a:rPr lang="fr-CH" sz="1200" dirty="0">
                <a:latin typeface="Calibri" pitchFamily="34" charset="0"/>
              </a:rPr>
              <a:t>Président  de </a:t>
            </a:r>
            <a:r>
              <a:rPr lang="fr-CH" sz="1200" dirty="0" err="1">
                <a:latin typeface="Calibri" pitchFamily="34" charset="0"/>
              </a:rPr>
              <a:t>Swissolar</a:t>
            </a:r>
            <a:r>
              <a:rPr lang="fr-CH" sz="1200" dirty="0">
                <a:latin typeface="Calibri" pitchFamily="34" charset="0"/>
              </a:rPr>
              <a:t> </a:t>
            </a:r>
          </a:p>
          <a:p>
            <a:pPr algn="ctr">
              <a:lnSpc>
                <a:spcPct val="80000"/>
              </a:lnSpc>
              <a:defRPr/>
            </a:pPr>
            <a:r>
              <a:rPr lang="fr-CH" sz="1200" dirty="0">
                <a:latin typeface="Calibri" pitchFamily="34" charset="0"/>
              </a:rPr>
              <a:t>Président du Groupe socialiste de l’Assemblée fédérale.</a:t>
            </a:r>
          </a:p>
        </p:txBody>
      </p:sp>
      <p:sp>
        <p:nvSpPr>
          <p:cNvPr id="11" name="Espace réservé du numéro de diapositive 10"/>
          <p:cNvSpPr>
            <a:spLocks noGrp="1"/>
          </p:cNvSpPr>
          <p:nvPr>
            <p:ph type="sldNum" sz="quarter" idx="12"/>
          </p:nvPr>
        </p:nvSpPr>
        <p:spPr/>
        <p:txBody>
          <a:bodyPr/>
          <a:lstStyle/>
          <a:p>
            <a:pPr>
              <a:defRPr/>
            </a:pPr>
            <a:fld id="{D6B08C34-AACC-411C-BD16-596B88B365CF}" type="slidenum">
              <a:rPr lang="fr-CH" smtClean="0"/>
              <a:pPr>
                <a:defRPr/>
              </a:pPr>
              <a:t>1</a:t>
            </a:fld>
            <a:endParaRPr lang="fr-CH" dirty="0"/>
          </a:p>
        </p:txBody>
      </p:sp>
      <p:graphicFrame>
        <p:nvGraphicFramePr>
          <p:cNvPr id="2" name="Tableau 1"/>
          <p:cNvGraphicFramePr>
            <a:graphicFrameLocks noGrp="1"/>
          </p:cNvGraphicFramePr>
          <p:nvPr>
            <p:extLst>
              <p:ext uri="{D42A27DB-BD31-4B8C-83A1-F6EECF244321}">
                <p14:modId xmlns:p14="http://schemas.microsoft.com/office/powerpoint/2010/main" val="3107882677"/>
              </p:ext>
            </p:extLst>
          </p:nvPr>
        </p:nvGraphicFramePr>
        <p:xfrm>
          <a:off x="495750" y="177745"/>
          <a:ext cx="5836110" cy="756110"/>
        </p:xfrm>
        <a:graphic>
          <a:graphicData uri="http://schemas.openxmlformats.org/drawingml/2006/table">
            <a:tbl>
              <a:tblPr/>
              <a:tblGrid>
                <a:gridCol w="5836110">
                  <a:extLst>
                    <a:ext uri="{9D8B030D-6E8A-4147-A177-3AD203B41FA5}">
                      <a16:colId xmlns:a16="http://schemas.microsoft.com/office/drawing/2014/main" val="944283792"/>
                    </a:ext>
                  </a:extLst>
                </a:gridCol>
              </a:tblGrid>
              <a:tr h="756110">
                <a:tc>
                  <a:txBody>
                    <a:bodyPr/>
                    <a:lstStyle/>
                    <a:p>
                      <a:pPr algn="ctr"/>
                      <a:r>
                        <a:rPr lang="fr-CH" sz="1600" b="0" kern="1200" dirty="0">
                          <a:solidFill>
                            <a:schemeClr val="tx1"/>
                          </a:solidFill>
                          <a:effectLst/>
                          <a:latin typeface="+mn-lt"/>
                          <a:ea typeface="+mn-ea"/>
                          <a:cs typeface="+mn-cs"/>
                        </a:rPr>
                        <a:t>Soirée du Rotary Club de Martigny,</a:t>
                      </a:r>
                      <a:r>
                        <a:rPr lang="fr-CH" sz="1600" b="0" kern="1200" baseline="0" dirty="0">
                          <a:solidFill>
                            <a:schemeClr val="tx1"/>
                          </a:solidFill>
                          <a:effectLst/>
                          <a:latin typeface="+mn-lt"/>
                          <a:ea typeface="+mn-ea"/>
                          <a:cs typeface="+mn-cs"/>
                        </a:rPr>
                        <a:t> 5 avril 2016</a:t>
                      </a:r>
                      <a:endParaRPr lang="fr-CH" sz="1600" b="0" kern="1200" dirty="0">
                        <a:solidFill>
                          <a:schemeClr val="tx1"/>
                        </a:solidFill>
                        <a:effectLst/>
                        <a:latin typeface="+mn-lt"/>
                        <a:ea typeface="+mn-ea"/>
                        <a:cs typeface="+mn-cs"/>
                      </a:endParaRPr>
                    </a:p>
                    <a:p>
                      <a:pPr algn="ctr"/>
                      <a:r>
                        <a:rPr lang="fr-CH" sz="1800" b="1" kern="1200" dirty="0">
                          <a:solidFill>
                            <a:schemeClr val="tx1"/>
                          </a:solidFill>
                          <a:effectLst/>
                          <a:latin typeface="+mn-lt"/>
                          <a:ea typeface="+mn-ea"/>
                          <a:cs typeface="+mn-cs"/>
                        </a:rPr>
                        <a:t>Transition énergétique et situation du secteur électrique</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560374678"/>
                  </a:ext>
                </a:extLst>
              </a:tr>
            </a:tbl>
          </a:graphicData>
        </a:graphic>
      </p:graphicFrame>
      <p:pic>
        <p:nvPicPr>
          <p:cNvPr id="1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5140" y="1261293"/>
            <a:ext cx="1473835" cy="778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descr="C:\Users\Roger Nordmann\Documents\CN\énergie générique\wagon-citerne détouré.jpg"/>
          <p:cNvPicPr>
            <a:picLocks noChangeAspect="1" noChangeArrowheads="1"/>
          </p:cNvPicPr>
          <p:nvPr/>
        </p:nvPicPr>
        <p:blipFill>
          <a:blip r:embed="rId4" cstate="print"/>
          <a:srcRect/>
          <a:stretch>
            <a:fillRect/>
          </a:stretch>
        </p:blipFill>
        <p:spPr bwMode="auto">
          <a:xfrm>
            <a:off x="273324" y="1367774"/>
            <a:ext cx="2103125" cy="567933"/>
          </a:xfrm>
          <a:prstGeom prst="rect">
            <a:avLst/>
          </a:prstGeom>
          <a:noFill/>
        </p:spPr>
      </p:pic>
      <p:pic>
        <p:nvPicPr>
          <p:cNvPr id="14" name="Image 13"/>
          <p:cNvPicPr>
            <a:picLocks noChangeAspect="1"/>
          </p:cNvPicPr>
          <p:nvPr/>
        </p:nvPicPr>
        <p:blipFill>
          <a:blip r:embed="rId5"/>
          <a:stretch>
            <a:fillRect/>
          </a:stretch>
        </p:blipFill>
        <p:spPr>
          <a:xfrm>
            <a:off x="4705140" y="2196513"/>
            <a:ext cx="1473834" cy="1481203"/>
          </a:xfrm>
          <a:prstGeom prst="rect">
            <a:avLst/>
          </a:prstGeom>
        </p:spPr>
      </p:pic>
      <p:pic>
        <p:nvPicPr>
          <p:cNvPr id="4" name="Image 3"/>
          <p:cNvPicPr>
            <a:picLocks noChangeAspect="1"/>
          </p:cNvPicPr>
          <p:nvPr/>
        </p:nvPicPr>
        <p:blipFill>
          <a:blip r:embed="rId6"/>
          <a:stretch>
            <a:fillRect/>
          </a:stretch>
        </p:blipFill>
        <p:spPr>
          <a:xfrm>
            <a:off x="393323" y="2258892"/>
            <a:ext cx="1863129" cy="1245713"/>
          </a:xfrm>
          <a:prstGeom prst="rect">
            <a:avLst/>
          </a:prstGeom>
        </p:spPr>
      </p:pic>
      <p:sp>
        <p:nvSpPr>
          <p:cNvPr id="5" name="Flèche droite 4"/>
          <p:cNvSpPr/>
          <p:nvPr/>
        </p:nvSpPr>
        <p:spPr>
          <a:xfrm>
            <a:off x="2762655" y="1910912"/>
            <a:ext cx="1264596" cy="9493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t>Table des matières</a:t>
            </a:r>
          </a:p>
        </p:txBody>
      </p:sp>
      <p:sp>
        <p:nvSpPr>
          <p:cNvPr id="3" name="Espace réservé du contenu 2"/>
          <p:cNvSpPr>
            <a:spLocks noGrp="1"/>
          </p:cNvSpPr>
          <p:nvPr>
            <p:ph idx="1"/>
          </p:nvPr>
        </p:nvSpPr>
        <p:spPr>
          <a:xfrm>
            <a:off x="436504" y="1281243"/>
            <a:ext cx="5690404" cy="3015937"/>
          </a:xfrm>
        </p:spPr>
        <p:txBody>
          <a:bodyPr>
            <a:normAutofit/>
          </a:bodyPr>
          <a:lstStyle/>
          <a:p>
            <a:pPr marL="385763" indent="-385763">
              <a:buFont typeface="+mj-lt"/>
              <a:buAutoNum type="arabicPeriod"/>
            </a:pPr>
            <a:r>
              <a:rPr lang="fr-CH" sz="2000" b="1" dirty="0"/>
              <a:t>L’enjeux énergétique et climatique </a:t>
            </a:r>
          </a:p>
          <a:p>
            <a:pPr marL="385763" indent="-385763">
              <a:buFont typeface="+mj-lt"/>
              <a:buAutoNum type="arabicPeriod"/>
            </a:pPr>
            <a:r>
              <a:rPr lang="fr-CH" sz="2000" b="1" dirty="0"/>
              <a:t>Le contexte électrique européen et suisse.</a:t>
            </a:r>
          </a:p>
          <a:p>
            <a:pPr marL="385763" indent="-385763">
              <a:buFont typeface="+mj-lt"/>
              <a:buAutoNum type="arabicPeriod"/>
            </a:pPr>
            <a:r>
              <a:rPr lang="fr-CH" sz="2000" b="1" dirty="0"/>
              <a:t>Le (</a:t>
            </a:r>
            <a:r>
              <a:rPr lang="fr-CH" sz="2000" b="1" dirty="0" err="1"/>
              <a:t>dys</a:t>
            </a:r>
            <a:r>
              <a:rPr lang="fr-CH" sz="2000" b="1" dirty="0"/>
              <a:t>-)fonctionnement du marché électrique</a:t>
            </a:r>
          </a:p>
          <a:p>
            <a:pPr marL="385763" indent="-385763">
              <a:buFont typeface="+mj-lt"/>
              <a:buAutoNum type="arabicPeriod"/>
            </a:pPr>
            <a:r>
              <a:rPr lang="fr-CH" sz="2000" b="1" dirty="0"/>
              <a:t>Pilotage ou retour au monopole? </a:t>
            </a:r>
          </a:p>
          <a:p>
            <a:pPr marL="385763" indent="-385763">
              <a:buFont typeface="+mj-lt"/>
              <a:buAutoNum type="arabicPeriod"/>
            </a:pPr>
            <a:r>
              <a:rPr lang="fr-CH" sz="2000" b="1" dirty="0">
                <a:sym typeface="Wingdings" panose="05000000000000000000" pitchFamily="2" charset="2"/>
              </a:rPr>
              <a:t>La dynamique avec beaucoup de renouvelable</a:t>
            </a:r>
            <a:endParaRPr lang="fr-FR" sz="2000" b="1" dirty="0"/>
          </a:p>
          <a:p>
            <a:pPr marL="385763" indent="-385763">
              <a:buFont typeface="+mj-lt"/>
              <a:buAutoNum type="arabicPeriod"/>
            </a:pPr>
            <a:r>
              <a:rPr lang="fr-CH" sz="2000" b="1" dirty="0"/>
              <a:t>Le stockage pourrait changer la donne</a:t>
            </a:r>
          </a:p>
          <a:p>
            <a:pPr marL="385763" indent="-385763">
              <a:buFont typeface="+mj-lt"/>
              <a:buAutoNum type="arabicPeriod"/>
            </a:pPr>
            <a:r>
              <a:rPr lang="fr-CH" sz="2000" b="1" dirty="0"/>
              <a:t>Conclusions</a:t>
            </a:r>
          </a:p>
          <a:p>
            <a:pPr marL="385763" indent="-385763">
              <a:buFont typeface="+mj-lt"/>
              <a:buAutoNum type="arabicPeriod"/>
            </a:pPr>
            <a:endParaRPr lang="fr-FR" sz="2000" b="1" dirty="0"/>
          </a:p>
          <a:p>
            <a:pPr marL="385763" indent="-385763">
              <a:buFont typeface="+mj-lt"/>
              <a:buAutoNum type="arabicPeriod"/>
            </a:pPr>
            <a:endParaRPr lang="fr-CH" sz="2000" b="1" dirty="0"/>
          </a:p>
          <a:p>
            <a:pPr marL="385763" indent="-385763">
              <a:buFont typeface="+mj-lt"/>
              <a:buAutoNum type="arabicPeriod"/>
            </a:pPr>
            <a:endParaRPr lang="fr-CH" sz="2100" dirty="0"/>
          </a:p>
          <a:p>
            <a:pPr marL="385763" indent="-385763">
              <a:buFont typeface="+mj-lt"/>
              <a:buAutoNum type="arabicPeriod"/>
            </a:pPr>
            <a:endParaRPr lang="fr-FR" sz="1500" b="1" dirty="0"/>
          </a:p>
          <a:p>
            <a:endParaRPr lang="fr-CH" sz="1500" dirty="0"/>
          </a:p>
        </p:txBody>
      </p:sp>
      <p:sp>
        <p:nvSpPr>
          <p:cNvPr id="6" name="Rectangle 2"/>
          <p:cNvSpPr txBox="1">
            <a:spLocks noChangeArrowheads="1"/>
          </p:cNvSpPr>
          <p:nvPr/>
        </p:nvSpPr>
        <p:spPr bwMode="auto">
          <a:xfrm>
            <a:off x="436504" y="1020496"/>
            <a:ext cx="6056709" cy="260747"/>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p>
            <a:pPr marL="335756" indent="-335756" defTabSz="685800" fontAlgn="base">
              <a:spcBef>
                <a:spcPct val="0"/>
              </a:spcBef>
              <a:spcAft>
                <a:spcPct val="0"/>
              </a:spcAft>
              <a:defRPr/>
            </a:pPr>
            <a:endParaRPr lang="fr-FR" sz="2100" b="1" dirty="0">
              <a:latin typeface="+mj-lt"/>
              <a:ea typeface="+mj-ea"/>
              <a:cs typeface="+mj-cs"/>
            </a:endParaRPr>
          </a:p>
        </p:txBody>
      </p:sp>
      <p:sp>
        <p:nvSpPr>
          <p:cNvPr id="5" name="Espace réservé du numéro de diapositive 4"/>
          <p:cNvSpPr>
            <a:spLocks noGrp="1"/>
          </p:cNvSpPr>
          <p:nvPr>
            <p:ph type="sldNum" sz="quarter" idx="12"/>
          </p:nvPr>
        </p:nvSpPr>
        <p:spPr/>
        <p:txBody>
          <a:bodyPr/>
          <a:lstStyle/>
          <a:p>
            <a:pPr>
              <a:defRPr/>
            </a:pPr>
            <a:fld id="{AC20B345-D8EC-4EA2-8DCB-A59F5480E33C}" type="slidenum">
              <a:rPr lang="fr-CH" smtClean="0"/>
              <a:pPr>
                <a:defRPr/>
              </a:pPr>
              <a:t>2</a:t>
            </a:fld>
            <a:endParaRPr lang="fr-CH"/>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688331"/>
            <a:ext cx="6710849" cy="3938648"/>
          </a:xfrm>
          <a:prstGeom prst="rect">
            <a:avLst/>
          </a:prstGeom>
          <a:noFill/>
          <a:ln w="9525">
            <a:noFill/>
            <a:miter lim="800000"/>
            <a:headEnd/>
            <a:tailEnd/>
          </a:ln>
        </p:spPr>
      </p:pic>
      <p:sp>
        <p:nvSpPr>
          <p:cNvPr id="2" name="Titre 1"/>
          <p:cNvSpPr>
            <a:spLocks noGrp="1"/>
          </p:cNvSpPr>
          <p:nvPr>
            <p:ph type="title"/>
          </p:nvPr>
        </p:nvSpPr>
        <p:spPr>
          <a:xfrm>
            <a:off x="342900" y="110489"/>
            <a:ext cx="6172200" cy="410373"/>
          </a:xfrm>
        </p:spPr>
        <p:txBody>
          <a:bodyPr>
            <a:normAutofit fontScale="90000"/>
          </a:bodyPr>
          <a:lstStyle/>
          <a:p>
            <a:pPr algn="l"/>
            <a:r>
              <a:rPr lang="fr-CH" sz="2100" b="1" dirty="0"/>
              <a:t>1) L’enjeux énergétique et climatique</a:t>
            </a:r>
          </a:p>
        </p:txBody>
      </p:sp>
      <p:sp>
        <p:nvSpPr>
          <p:cNvPr id="8" name="ZoneTexte 7"/>
          <p:cNvSpPr txBox="1"/>
          <p:nvPr/>
        </p:nvSpPr>
        <p:spPr>
          <a:xfrm>
            <a:off x="296652" y="4894009"/>
            <a:ext cx="6040487" cy="253916"/>
          </a:xfrm>
          <a:prstGeom prst="rect">
            <a:avLst/>
          </a:prstGeom>
          <a:noFill/>
        </p:spPr>
        <p:txBody>
          <a:bodyPr wrap="square" rtlCol="0">
            <a:spAutoFit/>
          </a:bodyPr>
          <a:lstStyle/>
          <a:p>
            <a:r>
              <a:rPr lang="fr-CH" sz="1050" dirty="0"/>
              <a:t>Source. Statistique de l’énergie 2014 et calculs propres (60 To Pétrole par Wagon-citerne)</a:t>
            </a:r>
          </a:p>
        </p:txBody>
      </p:sp>
      <p:sp>
        <p:nvSpPr>
          <p:cNvPr id="9" name="Line 8"/>
          <p:cNvSpPr>
            <a:spLocks noChangeShapeType="1"/>
          </p:cNvSpPr>
          <p:nvPr/>
        </p:nvSpPr>
        <p:spPr bwMode="auto">
          <a:xfrm>
            <a:off x="420653" y="484058"/>
            <a:ext cx="5760229" cy="10760"/>
          </a:xfrm>
          <a:prstGeom prst="line">
            <a:avLst/>
          </a:prstGeom>
          <a:noFill/>
          <a:ln w="34925">
            <a:solidFill>
              <a:srgbClr val="FF0000"/>
            </a:solidFill>
            <a:round/>
            <a:headEnd/>
            <a:tailEnd/>
          </a:ln>
        </p:spPr>
        <p:txBody>
          <a:bodyPr/>
          <a:lstStyle/>
          <a:p>
            <a:endParaRPr lang="fr-CH" sz="1350"/>
          </a:p>
        </p:txBody>
      </p:sp>
      <p:sp>
        <p:nvSpPr>
          <p:cNvPr id="10" name="Rectangle 9"/>
          <p:cNvSpPr/>
          <p:nvPr/>
        </p:nvSpPr>
        <p:spPr>
          <a:xfrm>
            <a:off x="342900" y="594349"/>
            <a:ext cx="7061021" cy="300082"/>
          </a:xfrm>
          <a:prstGeom prst="rect">
            <a:avLst/>
          </a:prstGeom>
        </p:spPr>
        <p:txBody>
          <a:bodyPr wrap="square">
            <a:spAutoFit/>
          </a:bodyPr>
          <a:lstStyle/>
          <a:p>
            <a:r>
              <a:rPr lang="fr-CH" sz="1350" dirty="0"/>
              <a:t>(Consommation journalière </a:t>
            </a:r>
            <a:r>
              <a:rPr lang="fr-CH" sz="1350" dirty="0" err="1"/>
              <a:t>energétique</a:t>
            </a:r>
            <a:r>
              <a:rPr lang="fr-CH" sz="1350" dirty="0"/>
              <a:t> CH 2013, en équivalent </a:t>
            </a:r>
            <a:r>
              <a:rPr lang="fr-CH" sz="1350" dirty="0" err="1"/>
              <a:t>wagons-citerne</a:t>
            </a:r>
            <a:r>
              <a:rPr lang="fr-CH" sz="1350" dirty="0"/>
              <a:t>)</a:t>
            </a:r>
          </a:p>
        </p:txBody>
      </p:sp>
      <p:sp>
        <p:nvSpPr>
          <p:cNvPr id="7" name="Rectangle 6"/>
          <p:cNvSpPr/>
          <p:nvPr/>
        </p:nvSpPr>
        <p:spPr>
          <a:xfrm>
            <a:off x="3050958" y="3455127"/>
            <a:ext cx="3753036" cy="1275606"/>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pic>
        <p:nvPicPr>
          <p:cNvPr id="6" name="Image 5" descr="wagon-citerne détouré.jpg"/>
          <p:cNvPicPr>
            <a:picLocks noChangeAspect="1"/>
          </p:cNvPicPr>
          <p:nvPr/>
        </p:nvPicPr>
        <p:blipFill>
          <a:blip r:embed="rId3" cstate="print"/>
          <a:stretch>
            <a:fillRect/>
          </a:stretch>
        </p:blipFill>
        <p:spPr>
          <a:xfrm>
            <a:off x="3212976" y="3671151"/>
            <a:ext cx="3399848" cy="918102"/>
          </a:xfrm>
          <a:prstGeom prst="rect">
            <a:avLst/>
          </a:prstGeom>
        </p:spPr>
      </p:pic>
    </p:spTree>
    <p:extLst>
      <p:ext uri="{BB962C8B-B14F-4D97-AF65-F5344CB8AC3E}">
        <p14:creationId xmlns:p14="http://schemas.microsoft.com/office/powerpoint/2010/main" val="4121208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883444" y="320279"/>
            <a:ext cx="5593556" cy="292894"/>
          </a:xfrm>
        </p:spPr>
        <p:txBody>
          <a:bodyPr>
            <a:normAutofit fontScale="90000"/>
          </a:bodyPr>
          <a:lstStyle/>
          <a:p>
            <a:pPr algn="l" eaLnBrk="1" hangingPunct="1"/>
            <a:r>
              <a:rPr lang="fr-CH" sz="2100" b="1"/>
              <a:t>Les scénarios de réchauffement du GIEC</a:t>
            </a:r>
            <a:endParaRPr lang="fr-FR" sz="2100" b="1"/>
          </a:p>
        </p:txBody>
      </p:sp>
      <p:pic>
        <p:nvPicPr>
          <p:cNvPr id="2052" name="Picture 4"/>
          <p:cNvPicPr>
            <a:picLocks noChangeAspect="1" noChangeArrowheads="1"/>
          </p:cNvPicPr>
          <p:nvPr/>
        </p:nvPicPr>
        <p:blipFill>
          <a:blip r:embed="rId3" cstate="print"/>
          <a:srcRect/>
          <a:stretch>
            <a:fillRect/>
          </a:stretch>
        </p:blipFill>
        <p:spPr bwMode="auto">
          <a:xfrm>
            <a:off x="3954065" y="680634"/>
            <a:ext cx="2575626" cy="2727710"/>
          </a:xfrm>
          <a:prstGeom prst="rect">
            <a:avLst/>
          </a:prstGeom>
          <a:noFill/>
          <a:ln w="9525">
            <a:noFill/>
            <a:miter lim="800000"/>
            <a:headEnd/>
            <a:tailEnd/>
          </a:ln>
        </p:spPr>
      </p:pic>
      <p:sp>
        <p:nvSpPr>
          <p:cNvPr id="11" name="ZoneTexte 10"/>
          <p:cNvSpPr txBox="1"/>
          <p:nvPr/>
        </p:nvSpPr>
        <p:spPr>
          <a:xfrm>
            <a:off x="504427" y="4661981"/>
            <a:ext cx="2268570" cy="196208"/>
          </a:xfrm>
          <a:prstGeom prst="rect">
            <a:avLst/>
          </a:prstGeom>
          <a:noFill/>
        </p:spPr>
        <p:txBody>
          <a:bodyPr wrap="none" rtlCol="0">
            <a:spAutoFit/>
          </a:bodyPr>
          <a:lstStyle/>
          <a:p>
            <a:r>
              <a:rPr lang="fr-CH" sz="675" dirty="0"/>
              <a:t>Source: IPCC </a:t>
            </a:r>
            <a:r>
              <a:rPr lang="fr-CH" sz="675" dirty="0" err="1"/>
              <a:t>Summary</a:t>
            </a:r>
            <a:r>
              <a:rPr lang="fr-CH" sz="675" dirty="0"/>
              <a:t> For Policy Maker 2013 </a:t>
            </a:r>
            <a:r>
              <a:rPr lang="fr-CH" sz="675" dirty="0">
                <a:hlinkClick r:id="rId4"/>
              </a:rPr>
              <a:t>www.ipcc.ch</a:t>
            </a:r>
            <a:r>
              <a:rPr lang="fr-CH" sz="675" dirty="0"/>
              <a:t> </a:t>
            </a:r>
          </a:p>
        </p:txBody>
      </p:sp>
      <p:pic>
        <p:nvPicPr>
          <p:cNvPr id="2053" name="Picture 5"/>
          <p:cNvPicPr>
            <a:picLocks noChangeAspect="1" noChangeArrowheads="1"/>
          </p:cNvPicPr>
          <p:nvPr/>
        </p:nvPicPr>
        <p:blipFill>
          <a:blip r:embed="rId5" cstate="print"/>
          <a:srcRect/>
          <a:stretch>
            <a:fillRect/>
          </a:stretch>
        </p:blipFill>
        <p:spPr bwMode="auto">
          <a:xfrm>
            <a:off x="0" y="790829"/>
            <a:ext cx="3895928" cy="2353921"/>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712476" y="3554091"/>
            <a:ext cx="5593556" cy="1128713"/>
          </a:xfrm>
          <a:prstGeom prst="rect">
            <a:avLst/>
          </a:prstGeom>
          <a:noFill/>
          <a:ln w="9525">
            <a:noFill/>
            <a:miter lim="800000"/>
            <a:headEnd/>
            <a:tailEnd/>
          </a:ln>
        </p:spPr>
      </p:pic>
      <p:sp>
        <p:nvSpPr>
          <p:cNvPr id="14" name="Rectangle 13"/>
          <p:cNvSpPr/>
          <p:nvPr/>
        </p:nvSpPr>
        <p:spPr>
          <a:xfrm>
            <a:off x="758758" y="3881336"/>
            <a:ext cx="3647872" cy="131324"/>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15" name="Rectangle 14"/>
          <p:cNvSpPr/>
          <p:nvPr/>
        </p:nvSpPr>
        <p:spPr>
          <a:xfrm>
            <a:off x="770918" y="4287465"/>
            <a:ext cx="3647872" cy="131324"/>
          </a:xfrm>
          <a:prstGeom prst="rect">
            <a:avLst/>
          </a:prstGeom>
          <a:solidFill>
            <a:schemeClr val="accent6">
              <a:lumMod val="7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10" name="Espace réservé du numéro de diapositive 9"/>
          <p:cNvSpPr>
            <a:spLocks noGrp="1"/>
          </p:cNvSpPr>
          <p:nvPr>
            <p:ph type="sldNum" sz="quarter" idx="12"/>
          </p:nvPr>
        </p:nvSpPr>
        <p:spPr/>
        <p:txBody>
          <a:bodyPr/>
          <a:lstStyle/>
          <a:p>
            <a:pPr>
              <a:defRPr/>
            </a:pPr>
            <a:fld id="{AC20B345-D8EC-4EA2-8DCB-A59F5480E33C}" type="slidenum">
              <a:rPr lang="fr-CH" smtClean="0"/>
              <a:pPr>
                <a:defRPr/>
              </a:pPr>
              <a:t>4</a:t>
            </a:fld>
            <a:endParaRPr lang="fr-CH"/>
          </a:p>
        </p:txBody>
      </p:sp>
    </p:spTree>
    <p:extLst>
      <p:ext uri="{BB962C8B-B14F-4D97-AF65-F5344CB8AC3E}">
        <p14:creationId xmlns:p14="http://schemas.microsoft.com/office/powerpoint/2010/main" val="3512402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342900" y="205978"/>
            <a:ext cx="5840016" cy="556022"/>
          </a:xfrm>
        </p:spPr>
        <p:txBody>
          <a:bodyPr/>
          <a:lstStyle/>
          <a:p>
            <a:pPr marL="385763" indent="-385763"/>
            <a:r>
              <a:rPr lang="fr-FR" sz="1800" dirty="0"/>
              <a:t>L’enjeu climat &amp; Energie</a:t>
            </a:r>
          </a:p>
        </p:txBody>
      </p:sp>
      <p:sp>
        <p:nvSpPr>
          <p:cNvPr id="6147" name="Espace réservé du contenu 2"/>
          <p:cNvSpPr>
            <a:spLocks noGrp="1"/>
          </p:cNvSpPr>
          <p:nvPr>
            <p:ph idx="1"/>
          </p:nvPr>
        </p:nvSpPr>
        <p:spPr>
          <a:xfrm>
            <a:off x="594123" y="1032272"/>
            <a:ext cx="5920978" cy="3714750"/>
          </a:xfrm>
        </p:spPr>
        <p:txBody>
          <a:bodyPr/>
          <a:lstStyle/>
          <a:p>
            <a:r>
              <a:rPr lang="fr-CH" sz="1500" dirty="0"/>
              <a:t>L’énergie n’est pas un but en soi, mais plutôt un des déterminants du bien être: quantité, qualité, accès.</a:t>
            </a:r>
          </a:p>
          <a:p>
            <a:r>
              <a:rPr lang="fr-CH" sz="1500" dirty="0"/>
              <a:t>La mobilisation du charbon, puis du pétrole, comme condition de l’industrialisation et de l’agriculture moderne, mais aussi comme épée de Damoclès.</a:t>
            </a:r>
          </a:p>
          <a:p>
            <a:r>
              <a:rPr lang="fr-CH" sz="1500" dirty="0"/>
              <a:t>Le cycle énergétique ne devrait pas menacer le bien-être:</a:t>
            </a:r>
          </a:p>
          <a:p>
            <a:r>
              <a:rPr lang="fr-CH" sz="1500" dirty="0"/>
              <a:t>On en est loin: à l’échelle mondiale, 87% de l’énergie employée est d’origine fossile (émettant du CO2) et 2% nucléaire. </a:t>
            </a:r>
            <a:r>
              <a:rPr lang="fr-CH" sz="1500" dirty="0">
                <a:sym typeface="Wingdings" pitchFamily="2" charset="2"/>
              </a:rPr>
              <a:t></a:t>
            </a:r>
            <a:r>
              <a:rPr lang="fr-CH" sz="1500" dirty="0"/>
              <a:t> déboisement, pollution, guerre, réchauffement climatique, spéculation.</a:t>
            </a:r>
          </a:p>
          <a:p>
            <a:r>
              <a:rPr lang="fr-CH" sz="1500" dirty="0"/>
              <a:t>La transition énergétique comme un projet non seulement économique mais écologique (</a:t>
            </a:r>
            <a:r>
              <a:rPr lang="fr-CH" sz="1500" dirty="0" err="1"/>
              <a:t>Oikos</a:t>
            </a:r>
            <a:r>
              <a:rPr lang="fr-CH" sz="1500" dirty="0"/>
              <a:t>): par l’humain pour l’humain assainir et mobiliser le renouvelable</a:t>
            </a:r>
          </a:p>
          <a:p>
            <a:r>
              <a:rPr lang="fr-CH" sz="1500" dirty="0"/>
              <a:t>Finalement, il en va du maintien du bien-être.</a:t>
            </a:r>
          </a:p>
          <a:p>
            <a:endParaRPr lang="fr-CH" sz="1500" dirty="0"/>
          </a:p>
          <a:p>
            <a:endParaRPr lang="fr-CH" sz="1500" dirty="0"/>
          </a:p>
        </p:txBody>
      </p:sp>
      <p:sp>
        <p:nvSpPr>
          <p:cNvPr id="5" name="Espace réservé du numéro de diapositive 4"/>
          <p:cNvSpPr>
            <a:spLocks noGrp="1"/>
          </p:cNvSpPr>
          <p:nvPr>
            <p:ph type="sldNum" sz="quarter" idx="12"/>
          </p:nvPr>
        </p:nvSpPr>
        <p:spPr/>
        <p:txBody>
          <a:bodyPr/>
          <a:lstStyle/>
          <a:p>
            <a:pPr>
              <a:defRPr/>
            </a:pPr>
            <a:fld id="{AC20B345-D8EC-4EA2-8DCB-A59F5480E33C}" type="slidenum">
              <a:rPr lang="fr-CH" smtClean="0"/>
              <a:pPr>
                <a:defRPr/>
              </a:pPr>
              <a:t>5</a:t>
            </a:fld>
            <a:endParaRPr lang="fr-CH"/>
          </a:p>
        </p:txBody>
      </p:sp>
    </p:spTree>
    <p:extLst>
      <p:ext uri="{BB962C8B-B14F-4D97-AF65-F5344CB8AC3E}">
        <p14:creationId xmlns:p14="http://schemas.microsoft.com/office/powerpoint/2010/main" val="778284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367209" y="831718"/>
            <a:ext cx="6013810" cy="3871391"/>
          </a:xfrm>
          <a:prstGeom prst="rect">
            <a:avLst/>
          </a:prstGeom>
          <a:noFill/>
          <a:ln w="9525">
            <a:noFill/>
            <a:miter lim="800000"/>
            <a:headEnd/>
            <a:tailEnd/>
          </a:ln>
        </p:spPr>
      </p:pic>
      <p:sp>
        <p:nvSpPr>
          <p:cNvPr id="9218" name="Titre 1"/>
          <p:cNvSpPr>
            <a:spLocks noGrp="1"/>
          </p:cNvSpPr>
          <p:nvPr>
            <p:ph type="title"/>
          </p:nvPr>
        </p:nvSpPr>
        <p:spPr>
          <a:xfrm>
            <a:off x="377429" y="114300"/>
            <a:ext cx="5917406" cy="378619"/>
          </a:xfrm>
        </p:spPr>
        <p:txBody>
          <a:bodyPr/>
          <a:lstStyle/>
          <a:p>
            <a:pPr algn="l"/>
            <a:r>
              <a:rPr lang="fr-CH" sz="1800" b="1" dirty="0"/>
              <a:t>L’approvisionnement énergétique selon le Conseil fédéral</a:t>
            </a:r>
          </a:p>
        </p:txBody>
      </p:sp>
      <p:sp>
        <p:nvSpPr>
          <p:cNvPr id="9219" name="ZoneTexte 5"/>
          <p:cNvSpPr txBox="1">
            <a:spLocks noChangeArrowheads="1"/>
          </p:cNvSpPr>
          <p:nvPr/>
        </p:nvSpPr>
        <p:spPr bwMode="auto">
          <a:xfrm>
            <a:off x="3644503" y="4867275"/>
            <a:ext cx="2862263" cy="461665"/>
          </a:xfrm>
          <a:prstGeom prst="rect">
            <a:avLst/>
          </a:prstGeom>
          <a:noFill/>
          <a:ln w="9525">
            <a:noFill/>
            <a:miter lim="800000"/>
            <a:headEnd/>
            <a:tailEnd/>
          </a:ln>
        </p:spPr>
        <p:txBody>
          <a:bodyPr>
            <a:spAutoFit/>
          </a:bodyPr>
          <a:lstStyle/>
          <a:p>
            <a:r>
              <a:rPr lang="fr-CH" sz="1050"/>
              <a:t>« Nouv.Pol » = avec les mesures ultérieures</a:t>
            </a:r>
          </a:p>
          <a:p>
            <a:endParaRPr lang="fr-CH" sz="1350"/>
          </a:p>
        </p:txBody>
      </p:sp>
      <p:sp>
        <p:nvSpPr>
          <p:cNvPr id="7" name="ZoneTexte 6"/>
          <p:cNvSpPr txBox="1"/>
          <p:nvPr/>
        </p:nvSpPr>
        <p:spPr>
          <a:xfrm>
            <a:off x="296466" y="4899423"/>
            <a:ext cx="2359819" cy="213585"/>
          </a:xfrm>
          <a:prstGeom prst="rect">
            <a:avLst/>
          </a:prstGeom>
          <a:noFill/>
        </p:spPr>
        <p:txBody>
          <a:bodyPr>
            <a:spAutoFit/>
          </a:bodyPr>
          <a:lstStyle/>
          <a:p>
            <a:pPr>
              <a:defRPr/>
            </a:pPr>
            <a:r>
              <a:rPr lang="fr-CH" sz="788" dirty="0"/>
              <a:t>Source chiffres: message / </a:t>
            </a:r>
            <a:r>
              <a:rPr lang="fr-CH" sz="788" dirty="0" err="1"/>
              <a:t>Prognos</a:t>
            </a:r>
            <a:endParaRPr lang="fr-CH" sz="788" dirty="0"/>
          </a:p>
        </p:txBody>
      </p:sp>
      <p:sp>
        <p:nvSpPr>
          <p:cNvPr id="9223" name="ZoneTexte 25"/>
          <p:cNvSpPr txBox="1">
            <a:spLocks noChangeArrowheads="1"/>
          </p:cNvSpPr>
          <p:nvPr/>
        </p:nvSpPr>
        <p:spPr bwMode="auto">
          <a:xfrm>
            <a:off x="810155" y="870670"/>
            <a:ext cx="567143" cy="323165"/>
          </a:xfrm>
          <a:prstGeom prst="rect">
            <a:avLst/>
          </a:prstGeom>
          <a:noFill/>
          <a:ln w="9525">
            <a:noFill/>
            <a:miter lim="800000"/>
            <a:headEnd/>
            <a:tailEnd/>
          </a:ln>
        </p:spPr>
        <p:txBody>
          <a:bodyPr>
            <a:spAutoFit/>
          </a:bodyPr>
          <a:lstStyle/>
          <a:p>
            <a:r>
              <a:rPr lang="fr-CH" sz="1500" b="1">
                <a:solidFill>
                  <a:srgbClr val="6DF90D"/>
                </a:solidFill>
              </a:rPr>
              <a:t>24%</a:t>
            </a:r>
          </a:p>
        </p:txBody>
      </p:sp>
      <p:sp>
        <p:nvSpPr>
          <p:cNvPr id="9224" name="ZoneTexte 26"/>
          <p:cNvSpPr txBox="1">
            <a:spLocks noChangeArrowheads="1"/>
          </p:cNvSpPr>
          <p:nvPr/>
        </p:nvSpPr>
        <p:spPr bwMode="auto">
          <a:xfrm>
            <a:off x="1431250" y="1083655"/>
            <a:ext cx="567143" cy="323165"/>
          </a:xfrm>
          <a:prstGeom prst="rect">
            <a:avLst/>
          </a:prstGeom>
          <a:noFill/>
          <a:ln w="9525">
            <a:noFill/>
            <a:miter lim="800000"/>
            <a:headEnd/>
            <a:tailEnd/>
          </a:ln>
        </p:spPr>
        <p:txBody>
          <a:bodyPr>
            <a:spAutoFit/>
          </a:bodyPr>
          <a:lstStyle/>
          <a:p>
            <a:r>
              <a:rPr lang="fr-CH" sz="1500" b="1">
                <a:solidFill>
                  <a:srgbClr val="6DF90D"/>
                </a:solidFill>
              </a:rPr>
              <a:t>32%</a:t>
            </a:r>
          </a:p>
        </p:txBody>
      </p:sp>
      <p:sp>
        <p:nvSpPr>
          <p:cNvPr id="9225" name="ZoneTexte 27"/>
          <p:cNvSpPr txBox="1">
            <a:spLocks noChangeArrowheads="1"/>
          </p:cNvSpPr>
          <p:nvPr/>
        </p:nvSpPr>
        <p:spPr bwMode="auto">
          <a:xfrm>
            <a:off x="2052346" y="1488723"/>
            <a:ext cx="567143" cy="323165"/>
          </a:xfrm>
          <a:prstGeom prst="rect">
            <a:avLst/>
          </a:prstGeom>
          <a:noFill/>
          <a:ln w="9525">
            <a:noFill/>
            <a:miter lim="800000"/>
            <a:headEnd/>
            <a:tailEnd/>
          </a:ln>
        </p:spPr>
        <p:txBody>
          <a:bodyPr>
            <a:spAutoFit/>
          </a:bodyPr>
          <a:lstStyle/>
          <a:p>
            <a:r>
              <a:rPr lang="fr-CH" sz="1500" b="1" dirty="0">
                <a:solidFill>
                  <a:srgbClr val="6DF90D"/>
                </a:solidFill>
              </a:rPr>
              <a:t>47%</a:t>
            </a:r>
          </a:p>
        </p:txBody>
      </p:sp>
      <p:sp>
        <p:nvSpPr>
          <p:cNvPr id="9226" name="ZoneTexte 28"/>
          <p:cNvSpPr txBox="1">
            <a:spLocks noChangeArrowheads="1"/>
          </p:cNvSpPr>
          <p:nvPr/>
        </p:nvSpPr>
        <p:spPr bwMode="auto">
          <a:xfrm>
            <a:off x="2673441" y="1677756"/>
            <a:ext cx="567143" cy="323165"/>
          </a:xfrm>
          <a:prstGeom prst="rect">
            <a:avLst/>
          </a:prstGeom>
          <a:noFill/>
          <a:ln w="9525">
            <a:noFill/>
            <a:miter lim="800000"/>
            <a:headEnd/>
            <a:tailEnd/>
          </a:ln>
        </p:spPr>
        <p:txBody>
          <a:bodyPr>
            <a:spAutoFit/>
          </a:bodyPr>
          <a:lstStyle/>
          <a:p>
            <a:r>
              <a:rPr lang="fr-CH" sz="1500" b="1">
                <a:solidFill>
                  <a:srgbClr val="6DF90D"/>
                </a:solidFill>
              </a:rPr>
              <a:t>58%</a:t>
            </a:r>
          </a:p>
        </p:txBody>
      </p:sp>
      <p:sp>
        <p:nvSpPr>
          <p:cNvPr id="9227" name="ZoneTexte 29"/>
          <p:cNvSpPr txBox="1">
            <a:spLocks noChangeArrowheads="1"/>
          </p:cNvSpPr>
          <p:nvPr/>
        </p:nvSpPr>
        <p:spPr bwMode="auto">
          <a:xfrm>
            <a:off x="3915805" y="2028816"/>
            <a:ext cx="567143" cy="323165"/>
          </a:xfrm>
          <a:prstGeom prst="rect">
            <a:avLst/>
          </a:prstGeom>
          <a:noFill/>
          <a:ln w="9525">
            <a:noFill/>
            <a:miter lim="800000"/>
            <a:headEnd/>
            <a:tailEnd/>
          </a:ln>
        </p:spPr>
        <p:txBody>
          <a:bodyPr>
            <a:spAutoFit/>
          </a:bodyPr>
          <a:lstStyle/>
          <a:p>
            <a:r>
              <a:rPr lang="fr-CH" sz="1500" b="1">
                <a:solidFill>
                  <a:srgbClr val="6DF90D"/>
                </a:solidFill>
              </a:rPr>
              <a:t>72%</a:t>
            </a:r>
          </a:p>
        </p:txBody>
      </p:sp>
      <p:sp>
        <p:nvSpPr>
          <p:cNvPr id="9228" name="ZoneTexte 30"/>
          <p:cNvSpPr txBox="1">
            <a:spLocks noChangeArrowheads="1"/>
          </p:cNvSpPr>
          <p:nvPr/>
        </p:nvSpPr>
        <p:spPr bwMode="auto">
          <a:xfrm>
            <a:off x="4509721" y="1407711"/>
            <a:ext cx="567143" cy="323165"/>
          </a:xfrm>
          <a:prstGeom prst="rect">
            <a:avLst/>
          </a:prstGeom>
          <a:noFill/>
          <a:ln w="9525">
            <a:noFill/>
            <a:miter lim="800000"/>
            <a:headEnd/>
            <a:tailEnd/>
          </a:ln>
        </p:spPr>
        <p:txBody>
          <a:bodyPr>
            <a:spAutoFit/>
          </a:bodyPr>
          <a:lstStyle/>
          <a:p>
            <a:r>
              <a:rPr lang="fr-CH" sz="1500" b="1">
                <a:solidFill>
                  <a:srgbClr val="6DF90D"/>
                </a:solidFill>
              </a:rPr>
              <a:t>49%</a:t>
            </a:r>
          </a:p>
        </p:txBody>
      </p:sp>
      <p:cxnSp>
        <p:nvCxnSpPr>
          <p:cNvPr id="25" name="Connecteur droit 24"/>
          <p:cNvCxnSpPr/>
          <p:nvPr/>
        </p:nvCxnSpPr>
        <p:spPr bwMode="auto">
          <a:xfrm>
            <a:off x="1160860" y="3246835"/>
            <a:ext cx="404813"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bwMode="auto">
          <a:xfrm>
            <a:off x="1782366" y="3246835"/>
            <a:ext cx="404813"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bwMode="auto">
          <a:xfrm flipV="1">
            <a:off x="2402681" y="3138488"/>
            <a:ext cx="406004" cy="108347"/>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bwMode="auto">
          <a:xfrm flipV="1">
            <a:off x="4293394" y="3138488"/>
            <a:ext cx="377429" cy="5476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Forme libre 34"/>
          <p:cNvSpPr/>
          <p:nvPr/>
        </p:nvSpPr>
        <p:spPr bwMode="auto">
          <a:xfrm>
            <a:off x="1181100" y="2842023"/>
            <a:ext cx="371475" cy="864394"/>
          </a:xfrm>
          <a:custGeom>
            <a:avLst/>
            <a:gdLst>
              <a:gd name="connsiteX0" fmla="*/ 0 w 502920"/>
              <a:gd name="connsiteY0" fmla="*/ 164592 h 1124712"/>
              <a:gd name="connsiteX1" fmla="*/ 502920 w 502920"/>
              <a:gd name="connsiteY1" fmla="*/ 0 h 1124712"/>
              <a:gd name="connsiteX2" fmla="*/ 502920 w 502920"/>
              <a:gd name="connsiteY2" fmla="*/ 1124712 h 1124712"/>
              <a:gd name="connsiteX3" fmla="*/ 0 w 502920"/>
              <a:gd name="connsiteY3" fmla="*/ 1078992 h 1124712"/>
              <a:gd name="connsiteX4" fmla="*/ 0 w 502920"/>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435"/>
              <a:gd name="connsiteY0" fmla="*/ 164592 h 1152128"/>
              <a:gd name="connsiteX1" fmla="*/ 504056 w 504435"/>
              <a:gd name="connsiteY1" fmla="*/ 0 h 1152128"/>
              <a:gd name="connsiteX2" fmla="*/ 504056 w 504435"/>
              <a:gd name="connsiteY2" fmla="*/ 1152128 h 1152128"/>
              <a:gd name="connsiteX3" fmla="*/ 0 w 504435"/>
              <a:gd name="connsiteY3" fmla="*/ 1078992 h 1152128"/>
              <a:gd name="connsiteX4" fmla="*/ 0 w 504435"/>
              <a:gd name="connsiteY4" fmla="*/ 164592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35" h="1152128">
                <a:moveTo>
                  <a:pt x="0" y="164592"/>
                </a:moveTo>
                <a:lnTo>
                  <a:pt x="504056" y="0"/>
                </a:lnTo>
                <a:cubicBezTo>
                  <a:pt x="503677" y="374904"/>
                  <a:pt x="504435" y="777224"/>
                  <a:pt x="504056" y="1152128"/>
                </a:cubicBezTo>
                <a:lnTo>
                  <a:pt x="0" y="1078992"/>
                </a:lnTo>
                <a:lnTo>
                  <a:pt x="0" y="164592"/>
                </a:lnTo>
                <a:close/>
              </a:path>
            </a:pathLst>
          </a:custGeom>
          <a:solidFill>
            <a:srgbClr val="6DF90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sp>
        <p:nvSpPr>
          <p:cNvPr id="37" name="Forme libre 36"/>
          <p:cNvSpPr/>
          <p:nvPr/>
        </p:nvSpPr>
        <p:spPr bwMode="auto">
          <a:xfrm>
            <a:off x="1802607" y="2788444"/>
            <a:ext cx="379810" cy="1025129"/>
          </a:xfrm>
          <a:custGeom>
            <a:avLst/>
            <a:gdLst>
              <a:gd name="connsiteX0" fmla="*/ 0 w 502920"/>
              <a:gd name="connsiteY0" fmla="*/ 164592 h 1124712"/>
              <a:gd name="connsiteX1" fmla="*/ 502920 w 502920"/>
              <a:gd name="connsiteY1" fmla="*/ 0 h 1124712"/>
              <a:gd name="connsiteX2" fmla="*/ 502920 w 502920"/>
              <a:gd name="connsiteY2" fmla="*/ 1124712 h 1124712"/>
              <a:gd name="connsiteX3" fmla="*/ 0 w 502920"/>
              <a:gd name="connsiteY3" fmla="*/ 1078992 h 1124712"/>
              <a:gd name="connsiteX4" fmla="*/ 0 w 502920"/>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36004 w 504056"/>
              <a:gd name="connsiteY0" fmla="*/ 108012 h 1124712"/>
              <a:gd name="connsiteX1" fmla="*/ 504056 w 504056"/>
              <a:gd name="connsiteY1" fmla="*/ 0 h 1124712"/>
              <a:gd name="connsiteX2" fmla="*/ 502920 w 504056"/>
              <a:gd name="connsiteY2" fmla="*/ 1124712 h 1124712"/>
              <a:gd name="connsiteX3" fmla="*/ 0 w 504056"/>
              <a:gd name="connsiteY3" fmla="*/ 1078992 h 1124712"/>
              <a:gd name="connsiteX4" fmla="*/ 36004 w 504056"/>
              <a:gd name="connsiteY4" fmla="*/ 108012 h 1124712"/>
              <a:gd name="connsiteX0" fmla="*/ 36004 w 540060"/>
              <a:gd name="connsiteY0" fmla="*/ 72008 h 1088708"/>
              <a:gd name="connsiteX1" fmla="*/ 540060 w 540060"/>
              <a:gd name="connsiteY1" fmla="*/ 0 h 1088708"/>
              <a:gd name="connsiteX2" fmla="*/ 502920 w 540060"/>
              <a:gd name="connsiteY2" fmla="*/ 1088708 h 1088708"/>
              <a:gd name="connsiteX3" fmla="*/ 0 w 540060"/>
              <a:gd name="connsiteY3" fmla="*/ 1042988 h 1088708"/>
              <a:gd name="connsiteX4" fmla="*/ 36004 w 540060"/>
              <a:gd name="connsiteY4" fmla="*/ 72008 h 1088708"/>
              <a:gd name="connsiteX0" fmla="*/ 36004 w 540439"/>
              <a:gd name="connsiteY0" fmla="*/ 72008 h 1332148"/>
              <a:gd name="connsiteX1" fmla="*/ 540060 w 540439"/>
              <a:gd name="connsiteY1" fmla="*/ 0 h 1332148"/>
              <a:gd name="connsiteX2" fmla="*/ 540060 w 540439"/>
              <a:gd name="connsiteY2" fmla="*/ 1332148 h 1332148"/>
              <a:gd name="connsiteX3" fmla="*/ 0 w 540439"/>
              <a:gd name="connsiteY3" fmla="*/ 1042988 h 1332148"/>
              <a:gd name="connsiteX4" fmla="*/ 36004 w 540439"/>
              <a:gd name="connsiteY4" fmla="*/ 72008 h 1332148"/>
              <a:gd name="connsiteX0" fmla="*/ 0 w 504435"/>
              <a:gd name="connsiteY0" fmla="*/ 72008 h 1332148"/>
              <a:gd name="connsiteX1" fmla="*/ 504056 w 504435"/>
              <a:gd name="connsiteY1" fmla="*/ 0 h 1332148"/>
              <a:gd name="connsiteX2" fmla="*/ 504056 w 504435"/>
              <a:gd name="connsiteY2" fmla="*/ 1332148 h 1332148"/>
              <a:gd name="connsiteX3" fmla="*/ 0 w 504435"/>
              <a:gd name="connsiteY3" fmla="*/ 1152128 h 1332148"/>
              <a:gd name="connsiteX4" fmla="*/ 0 w 504435"/>
              <a:gd name="connsiteY4" fmla="*/ 72008 h 1332148"/>
              <a:gd name="connsiteX0" fmla="*/ 0 w 504435"/>
              <a:gd name="connsiteY0" fmla="*/ 72008 h 1332148"/>
              <a:gd name="connsiteX1" fmla="*/ 504056 w 504435"/>
              <a:gd name="connsiteY1" fmla="*/ 0 h 1332148"/>
              <a:gd name="connsiteX2" fmla="*/ 504056 w 504435"/>
              <a:gd name="connsiteY2" fmla="*/ 1332148 h 1332148"/>
              <a:gd name="connsiteX3" fmla="*/ 0 w 504435"/>
              <a:gd name="connsiteY3" fmla="*/ 1181948 h 1332148"/>
              <a:gd name="connsiteX4" fmla="*/ 0 w 504435"/>
              <a:gd name="connsiteY4" fmla="*/ 72008 h 1332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35" h="1332148">
                <a:moveTo>
                  <a:pt x="0" y="72008"/>
                </a:moveTo>
                <a:lnTo>
                  <a:pt x="504056" y="0"/>
                </a:lnTo>
                <a:cubicBezTo>
                  <a:pt x="503677" y="374904"/>
                  <a:pt x="504435" y="957244"/>
                  <a:pt x="504056" y="1332148"/>
                </a:cubicBezTo>
                <a:lnTo>
                  <a:pt x="0" y="1181948"/>
                </a:lnTo>
                <a:lnTo>
                  <a:pt x="0" y="72008"/>
                </a:lnTo>
                <a:close/>
              </a:path>
            </a:pathLst>
          </a:custGeom>
          <a:solidFill>
            <a:srgbClr val="6DF90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sp>
        <p:nvSpPr>
          <p:cNvPr id="38" name="Forme libre 37"/>
          <p:cNvSpPr/>
          <p:nvPr/>
        </p:nvSpPr>
        <p:spPr bwMode="auto">
          <a:xfrm>
            <a:off x="2424112" y="2680098"/>
            <a:ext cx="377429" cy="1188244"/>
          </a:xfrm>
          <a:custGeom>
            <a:avLst/>
            <a:gdLst>
              <a:gd name="connsiteX0" fmla="*/ 0 w 502920"/>
              <a:gd name="connsiteY0" fmla="*/ 164592 h 1124712"/>
              <a:gd name="connsiteX1" fmla="*/ 502920 w 502920"/>
              <a:gd name="connsiteY1" fmla="*/ 0 h 1124712"/>
              <a:gd name="connsiteX2" fmla="*/ 502920 w 502920"/>
              <a:gd name="connsiteY2" fmla="*/ 1124712 h 1124712"/>
              <a:gd name="connsiteX3" fmla="*/ 0 w 502920"/>
              <a:gd name="connsiteY3" fmla="*/ 1078992 h 1124712"/>
              <a:gd name="connsiteX4" fmla="*/ 0 w 502920"/>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36004 w 504056"/>
              <a:gd name="connsiteY0" fmla="*/ 108012 h 1124712"/>
              <a:gd name="connsiteX1" fmla="*/ 504056 w 504056"/>
              <a:gd name="connsiteY1" fmla="*/ 0 h 1124712"/>
              <a:gd name="connsiteX2" fmla="*/ 502920 w 504056"/>
              <a:gd name="connsiteY2" fmla="*/ 1124712 h 1124712"/>
              <a:gd name="connsiteX3" fmla="*/ 0 w 504056"/>
              <a:gd name="connsiteY3" fmla="*/ 1078992 h 1124712"/>
              <a:gd name="connsiteX4" fmla="*/ 36004 w 504056"/>
              <a:gd name="connsiteY4" fmla="*/ 108012 h 1124712"/>
              <a:gd name="connsiteX0" fmla="*/ 36004 w 540060"/>
              <a:gd name="connsiteY0" fmla="*/ 72008 h 1088708"/>
              <a:gd name="connsiteX1" fmla="*/ 540060 w 540060"/>
              <a:gd name="connsiteY1" fmla="*/ 0 h 1088708"/>
              <a:gd name="connsiteX2" fmla="*/ 502920 w 540060"/>
              <a:gd name="connsiteY2" fmla="*/ 1088708 h 1088708"/>
              <a:gd name="connsiteX3" fmla="*/ 0 w 540060"/>
              <a:gd name="connsiteY3" fmla="*/ 1042988 h 1088708"/>
              <a:gd name="connsiteX4" fmla="*/ 36004 w 540060"/>
              <a:gd name="connsiteY4" fmla="*/ 72008 h 1088708"/>
              <a:gd name="connsiteX0" fmla="*/ 36004 w 540439"/>
              <a:gd name="connsiteY0" fmla="*/ 72008 h 1332148"/>
              <a:gd name="connsiteX1" fmla="*/ 540060 w 540439"/>
              <a:gd name="connsiteY1" fmla="*/ 0 h 1332148"/>
              <a:gd name="connsiteX2" fmla="*/ 540060 w 540439"/>
              <a:gd name="connsiteY2" fmla="*/ 1332148 h 1332148"/>
              <a:gd name="connsiteX3" fmla="*/ 0 w 540439"/>
              <a:gd name="connsiteY3" fmla="*/ 1042988 h 1332148"/>
              <a:gd name="connsiteX4" fmla="*/ 36004 w 540439"/>
              <a:gd name="connsiteY4" fmla="*/ 72008 h 1332148"/>
              <a:gd name="connsiteX0" fmla="*/ 0 w 504435"/>
              <a:gd name="connsiteY0" fmla="*/ 72008 h 1332148"/>
              <a:gd name="connsiteX1" fmla="*/ 504056 w 504435"/>
              <a:gd name="connsiteY1" fmla="*/ 0 h 1332148"/>
              <a:gd name="connsiteX2" fmla="*/ 504056 w 504435"/>
              <a:gd name="connsiteY2" fmla="*/ 1332148 h 1332148"/>
              <a:gd name="connsiteX3" fmla="*/ 0 w 504435"/>
              <a:gd name="connsiteY3" fmla="*/ 1152128 h 1332148"/>
              <a:gd name="connsiteX4" fmla="*/ 0 w 504435"/>
              <a:gd name="connsiteY4" fmla="*/ 72008 h 1332148"/>
              <a:gd name="connsiteX0" fmla="*/ 0 w 504435"/>
              <a:gd name="connsiteY0" fmla="*/ 121104 h 1332148"/>
              <a:gd name="connsiteX1" fmla="*/ 504056 w 504435"/>
              <a:gd name="connsiteY1" fmla="*/ 0 h 1332148"/>
              <a:gd name="connsiteX2" fmla="*/ 504056 w 504435"/>
              <a:gd name="connsiteY2" fmla="*/ 1332148 h 1332148"/>
              <a:gd name="connsiteX3" fmla="*/ 0 w 504435"/>
              <a:gd name="connsiteY3" fmla="*/ 1152128 h 1332148"/>
              <a:gd name="connsiteX4" fmla="*/ 0 w 504435"/>
              <a:gd name="connsiteY4" fmla="*/ 121104 h 1332148"/>
              <a:gd name="connsiteX0" fmla="*/ 0 w 504435"/>
              <a:gd name="connsiteY0" fmla="*/ 121104 h 1332148"/>
              <a:gd name="connsiteX1" fmla="*/ 504056 w 504435"/>
              <a:gd name="connsiteY1" fmla="*/ 0 h 1332148"/>
              <a:gd name="connsiteX2" fmla="*/ 504056 w 504435"/>
              <a:gd name="connsiteY2" fmla="*/ 1332148 h 1332148"/>
              <a:gd name="connsiteX3" fmla="*/ 0 w 504435"/>
              <a:gd name="connsiteY3" fmla="*/ 1271596 h 1332148"/>
              <a:gd name="connsiteX4" fmla="*/ 0 w 504435"/>
              <a:gd name="connsiteY4" fmla="*/ 121104 h 1332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35" h="1332148">
                <a:moveTo>
                  <a:pt x="0" y="121104"/>
                </a:moveTo>
                <a:lnTo>
                  <a:pt x="504056" y="0"/>
                </a:lnTo>
                <a:cubicBezTo>
                  <a:pt x="503677" y="374904"/>
                  <a:pt x="504435" y="957244"/>
                  <a:pt x="504056" y="1332148"/>
                </a:cubicBezTo>
                <a:lnTo>
                  <a:pt x="0" y="1271596"/>
                </a:lnTo>
                <a:lnTo>
                  <a:pt x="0" y="121104"/>
                </a:lnTo>
                <a:close/>
              </a:path>
            </a:pathLst>
          </a:custGeom>
          <a:solidFill>
            <a:srgbClr val="6DF90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sp>
        <p:nvSpPr>
          <p:cNvPr id="40" name="Forme libre 39"/>
          <p:cNvSpPr/>
          <p:nvPr/>
        </p:nvSpPr>
        <p:spPr bwMode="auto">
          <a:xfrm>
            <a:off x="4293394" y="2680097"/>
            <a:ext cx="378619" cy="1241822"/>
          </a:xfrm>
          <a:custGeom>
            <a:avLst/>
            <a:gdLst>
              <a:gd name="connsiteX0" fmla="*/ 0 w 502920"/>
              <a:gd name="connsiteY0" fmla="*/ 164592 h 1124712"/>
              <a:gd name="connsiteX1" fmla="*/ 502920 w 502920"/>
              <a:gd name="connsiteY1" fmla="*/ 0 h 1124712"/>
              <a:gd name="connsiteX2" fmla="*/ 502920 w 502920"/>
              <a:gd name="connsiteY2" fmla="*/ 1124712 h 1124712"/>
              <a:gd name="connsiteX3" fmla="*/ 0 w 502920"/>
              <a:gd name="connsiteY3" fmla="*/ 1078992 h 1124712"/>
              <a:gd name="connsiteX4" fmla="*/ 0 w 502920"/>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36004 w 504056"/>
              <a:gd name="connsiteY0" fmla="*/ 108012 h 1124712"/>
              <a:gd name="connsiteX1" fmla="*/ 504056 w 504056"/>
              <a:gd name="connsiteY1" fmla="*/ 0 h 1124712"/>
              <a:gd name="connsiteX2" fmla="*/ 502920 w 504056"/>
              <a:gd name="connsiteY2" fmla="*/ 1124712 h 1124712"/>
              <a:gd name="connsiteX3" fmla="*/ 0 w 504056"/>
              <a:gd name="connsiteY3" fmla="*/ 1078992 h 1124712"/>
              <a:gd name="connsiteX4" fmla="*/ 36004 w 504056"/>
              <a:gd name="connsiteY4" fmla="*/ 108012 h 1124712"/>
              <a:gd name="connsiteX0" fmla="*/ 36004 w 540060"/>
              <a:gd name="connsiteY0" fmla="*/ 72008 h 1088708"/>
              <a:gd name="connsiteX1" fmla="*/ 540060 w 540060"/>
              <a:gd name="connsiteY1" fmla="*/ 0 h 1088708"/>
              <a:gd name="connsiteX2" fmla="*/ 502920 w 540060"/>
              <a:gd name="connsiteY2" fmla="*/ 1088708 h 1088708"/>
              <a:gd name="connsiteX3" fmla="*/ 0 w 540060"/>
              <a:gd name="connsiteY3" fmla="*/ 1042988 h 1088708"/>
              <a:gd name="connsiteX4" fmla="*/ 36004 w 540060"/>
              <a:gd name="connsiteY4" fmla="*/ 72008 h 1088708"/>
              <a:gd name="connsiteX0" fmla="*/ 36004 w 540439"/>
              <a:gd name="connsiteY0" fmla="*/ 72008 h 1332148"/>
              <a:gd name="connsiteX1" fmla="*/ 540060 w 540439"/>
              <a:gd name="connsiteY1" fmla="*/ 0 h 1332148"/>
              <a:gd name="connsiteX2" fmla="*/ 540060 w 540439"/>
              <a:gd name="connsiteY2" fmla="*/ 1332148 h 1332148"/>
              <a:gd name="connsiteX3" fmla="*/ 0 w 540439"/>
              <a:gd name="connsiteY3" fmla="*/ 1042988 h 1332148"/>
              <a:gd name="connsiteX4" fmla="*/ 36004 w 540439"/>
              <a:gd name="connsiteY4" fmla="*/ 72008 h 1332148"/>
              <a:gd name="connsiteX0" fmla="*/ 0 w 504435"/>
              <a:gd name="connsiteY0" fmla="*/ 72008 h 1332148"/>
              <a:gd name="connsiteX1" fmla="*/ 504056 w 504435"/>
              <a:gd name="connsiteY1" fmla="*/ 0 h 1332148"/>
              <a:gd name="connsiteX2" fmla="*/ 504056 w 504435"/>
              <a:gd name="connsiteY2" fmla="*/ 1332148 h 1332148"/>
              <a:gd name="connsiteX3" fmla="*/ 0 w 504435"/>
              <a:gd name="connsiteY3" fmla="*/ 1152128 h 1332148"/>
              <a:gd name="connsiteX4" fmla="*/ 0 w 504435"/>
              <a:gd name="connsiteY4" fmla="*/ 72008 h 1332148"/>
              <a:gd name="connsiteX0" fmla="*/ 0 w 504435"/>
              <a:gd name="connsiteY0" fmla="*/ 121104 h 1332148"/>
              <a:gd name="connsiteX1" fmla="*/ 504056 w 504435"/>
              <a:gd name="connsiteY1" fmla="*/ 0 h 1332148"/>
              <a:gd name="connsiteX2" fmla="*/ 504056 w 504435"/>
              <a:gd name="connsiteY2" fmla="*/ 1332148 h 1332148"/>
              <a:gd name="connsiteX3" fmla="*/ 0 w 504435"/>
              <a:gd name="connsiteY3" fmla="*/ 1152128 h 1332148"/>
              <a:gd name="connsiteX4" fmla="*/ 0 w 504435"/>
              <a:gd name="connsiteY4" fmla="*/ 121104 h 1332148"/>
              <a:gd name="connsiteX0" fmla="*/ 0 w 504435"/>
              <a:gd name="connsiteY0" fmla="*/ 121104 h 1332148"/>
              <a:gd name="connsiteX1" fmla="*/ 504056 w 504435"/>
              <a:gd name="connsiteY1" fmla="*/ 0 h 1332148"/>
              <a:gd name="connsiteX2" fmla="*/ 504056 w 504435"/>
              <a:gd name="connsiteY2" fmla="*/ 1332148 h 1332148"/>
              <a:gd name="connsiteX3" fmla="*/ 0 w 504435"/>
              <a:gd name="connsiteY3" fmla="*/ 1271596 h 1332148"/>
              <a:gd name="connsiteX4" fmla="*/ 0 w 504435"/>
              <a:gd name="connsiteY4" fmla="*/ 121104 h 1332148"/>
              <a:gd name="connsiteX0" fmla="*/ 0 w 504435"/>
              <a:gd name="connsiteY0" fmla="*/ 0 h 1422976"/>
              <a:gd name="connsiteX1" fmla="*/ 504056 w 504435"/>
              <a:gd name="connsiteY1" fmla="*/ 90828 h 1422976"/>
              <a:gd name="connsiteX2" fmla="*/ 504056 w 504435"/>
              <a:gd name="connsiteY2" fmla="*/ 1422976 h 1422976"/>
              <a:gd name="connsiteX3" fmla="*/ 0 w 504435"/>
              <a:gd name="connsiteY3" fmla="*/ 1362424 h 1422976"/>
              <a:gd name="connsiteX4" fmla="*/ 0 w 504435"/>
              <a:gd name="connsiteY4" fmla="*/ 0 h 1422976"/>
              <a:gd name="connsiteX0" fmla="*/ 0 w 504435"/>
              <a:gd name="connsiteY0" fmla="*/ 30276 h 1453252"/>
              <a:gd name="connsiteX1" fmla="*/ 504056 w 504435"/>
              <a:gd name="connsiteY1" fmla="*/ 0 h 1453252"/>
              <a:gd name="connsiteX2" fmla="*/ 504056 w 504435"/>
              <a:gd name="connsiteY2" fmla="*/ 1453252 h 1453252"/>
              <a:gd name="connsiteX3" fmla="*/ 0 w 504435"/>
              <a:gd name="connsiteY3" fmla="*/ 1392700 h 1453252"/>
              <a:gd name="connsiteX4" fmla="*/ 0 w 504435"/>
              <a:gd name="connsiteY4" fmla="*/ 30276 h 1453252"/>
              <a:gd name="connsiteX0" fmla="*/ 0 w 504435"/>
              <a:gd name="connsiteY0" fmla="*/ 30276 h 1392700"/>
              <a:gd name="connsiteX1" fmla="*/ 504056 w 504435"/>
              <a:gd name="connsiteY1" fmla="*/ 0 h 1392700"/>
              <a:gd name="connsiteX2" fmla="*/ 504056 w 504435"/>
              <a:gd name="connsiteY2" fmla="*/ 1271596 h 1392700"/>
              <a:gd name="connsiteX3" fmla="*/ 0 w 504435"/>
              <a:gd name="connsiteY3" fmla="*/ 1392700 h 1392700"/>
              <a:gd name="connsiteX4" fmla="*/ 0 w 504435"/>
              <a:gd name="connsiteY4" fmla="*/ 30276 h 139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35" h="1392700">
                <a:moveTo>
                  <a:pt x="0" y="30276"/>
                </a:moveTo>
                <a:lnTo>
                  <a:pt x="504056" y="0"/>
                </a:lnTo>
                <a:cubicBezTo>
                  <a:pt x="503677" y="374904"/>
                  <a:pt x="504435" y="896692"/>
                  <a:pt x="504056" y="1271596"/>
                </a:cubicBezTo>
                <a:lnTo>
                  <a:pt x="0" y="1392700"/>
                </a:lnTo>
                <a:lnTo>
                  <a:pt x="0" y="30276"/>
                </a:lnTo>
                <a:close/>
              </a:path>
            </a:pathLst>
          </a:custGeom>
          <a:solidFill>
            <a:srgbClr val="6DF90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sp>
        <p:nvSpPr>
          <p:cNvPr id="41" name="Forme libre 40"/>
          <p:cNvSpPr/>
          <p:nvPr/>
        </p:nvSpPr>
        <p:spPr bwMode="auto">
          <a:xfrm>
            <a:off x="731044" y="2982517"/>
            <a:ext cx="201216" cy="688181"/>
          </a:xfrm>
          <a:custGeom>
            <a:avLst/>
            <a:gdLst>
              <a:gd name="connsiteX0" fmla="*/ 0 w 502920"/>
              <a:gd name="connsiteY0" fmla="*/ 164592 h 1124712"/>
              <a:gd name="connsiteX1" fmla="*/ 502920 w 502920"/>
              <a:gd name="connsiteY1" fmla="*/ 0 h 1124712"/>
              <a:gd name="connsiteX2" fmla="*/ 502920 w 502920"/>
              <a:gd name="connsiteY2" fmla="*/ 1124712 h 1124712"/>
              <a:gd name="connsiteX3" fmla="*/ 0 w 502920"/>
              <a:gd name="connsiteY3" fmla="*/ 1078992 h 1124712"/>
              <a:gd name="connsiteX4" fmla="*/ 0 w 502920"/>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056"/>
              <a:gd name="connsiteY0" fmla="*/ 164592 h 1124712"/>
              <a:gd name="connsiteX1" fmla="*/ 504056 w 504056"/>
              <a:gd name="connsiteY1" fmla="*/ 0 h 1124712"/>
              <a:gd name="connsiteX2" fmla="*/ 502920 w 504056"/>
              <a:gd name="connsiteY2" fmla="*/ 1124712 h 1124712"/>
              <a:gd name="connsiteX3" fmla="*/ 0 w 504056"/>
              <a:gd name="connsiteY3" fmla="*/ 1078992 h 1124712"/>
              <a:gd name="connsiteX4" fmla="*/ 0 w 504056"/>
              <a:gd name="connsiteY4" fmla="*/ 164592 h 1124712"/>
              <a:gd name="connsiteX0" fmla="*/ 0 w 504435"/>
              <a:gd name="connsiteY0" fmla="*/ 164592 h 1152128"/>
              <a:gd name="connsiteX1" fmla="*/ 504056 w 504435"/>
              <a:gd name="connsiteY1" fmla="*/ 0 h 1152128"/>
              <a:gd name="connsiteX2" fmla="*/ 504056 w 504435"/>
              <a:gd name="connsiteY2" fmla="*/ 1152128 h 1152128"/>
              <a:gd name="connsiteX3" fmla="*/ 0 w 504435"/>
              <a:gd name="connsiteY3" fmla="*/ 1078992 h 1152128"/>
              <a:gd name="connsiteX4" fmla="*/ 0 w 504435"/>
              <a:gd name="connsiteY4" fmla="*/ 164592 h 1152128"/>
              <a:gd name="connsiteX0" fmla="*/ 225499 w 504435"/>
              <a:gd name="connsiteY0" fmla="*/ 20876 h 1152128"/>
              <a:gd name="connsiteX1" fmla="*/ 504056 w 504435"/>
              <a:gd name="connsiteY1" fmla="*/ 0 h 1152128"/>
              <a:gd name="connsiteX2" fmla="*/ 504056 w 504435"/>
              <a:gd name="connsiteY2" fmla="*/ 1152128 h 1152128"/>
              <a:gd name="connsiteX3" fmla="*/ 0 w 504435"/>
              <a:gd name="connsiteY3" fmla="*/ 1078992 h 1152128"/>
              <a:gd name="connsiteX4" fmla="*/ 225499 w 504435"/>
              <a:gd name="connsiteY4" fmla="*/ 20876 h 1152128"/>
              <a:gd name="connsiteX0" fmla="*/ 0 w 278936"/>
              <a:gd name="connsiteY0" fmla="*/ 20876 h 1168814"/>
              <a:gd name="connsiteX1" fmla="*/ 278557 w 278936"/>
              <a:gd name="connsiteY1" fmla="*/ 0 h 1168814"/>
              <a:gd name="connsiteX2" fmla="*/ 278557 w 278936"/>
              <a:gd name="connsiteY2" fmla="*/ 1152128 h 1168814"/>
              <a:gd name="connsiteX3" fmla="*/ 7274 w 278936"/>
              <a:gd name="connsiteY3" fmla="*/ 1168814 h 1168814"/>
              <a:gd name="connsiteX4" fmla="*/ 0 w 278936"/>
              <a:gd name="connsiteY4" fmla="*/ 20876 h 1168814"/>
              <a:gd name="connsiteX0" fmla="*/ 0 w 278936"/>
              <a:gd name="connsiteY0" fmla="*/ 0 h 1174885"/>
              <a:gd name="connsiteX1" fmla="*/ 278557 w 278936"/>
              <a:gd name="connsiteY1" fmla="*/ 6071 h 1174885"/>
              <a:gd name="connsiteX2" fmla="*/ 278557 w 278936"/>
              <a:gd name="connsiteY2" fmla="*/ 1158199 h 1174885"/>
              <a:gd name="connsiteX3" fmla="*/ 7274 w 278936"/>
              <a:gd name="connsiteY3" fmla="*/ 1174885 h 1174885"/>
              <a:gd name="connsiteX4" fmla="*/ 0 w 278936"/>
              <a:gd name="connsiteY4" fmla="*/ 0 h 1174885"/>
              <a:gd name="connsiteX0" fmla="*/ 0 w 278936"/>
              <a:gd name="connsiteY0" fmla="*/ 0 h 1158199"/>
              <a:gd name="connsiteX1" fmla="*/ 278557 w 278936"/>
              <a:gd name="connsiteY1" fmla="*/ 6071 h 1158199"/>
              <a:gd name="connsiteX2" fmla="*/ 278557 w 278936"/>
              <a:gd name="connsiteY2" fmla="*/ 1158199 h 1158199"/>
              <a:gd name="connsiteX3" fmla="*/ 7274 w 278936"/>
              <a:gd name="connsiteY3" fmla="*/ 1129973 h 1158199"/>
              <a:gd name="connsiteX4" fmla="*/ 0 w 278936"/>
              <a:gd name="connsiteY4" fmla="*/ 0 h 1158199"/>
              <a:gd name="connsiteX0" fmla="*/ 9700 w 274087"/>
              <a:gd name="connsiteY0" fmla="*/ 47822 h 1152128"/>
              <a:gd name="connsiteX1" fmla="*/ 273708 w 274087"/>
              <a:gd name="connsiteY1" fmla="*/ 0 h 1152128"/>
              <a:gd name="connsiteX2" fmla="*/ 273708 w 274087"/>
              <a:gd name="connsiteY2" fmla="*/ 1152128 h 1152128"/>
              <a:gd name="connsiteX3" fmla="*/ 2425 w 274087"/>
              <a:gd name="connsiteY3" fmla="*/ 1123902 h 1152128"/>
              <a:gd name="connsiteX4" fmla="*/ 9700 w 274087"/>
              <a:gd name="connsiteY4" fmla="*/ 47822 h 1152128"/>
              <a:gd name="connsiteX0" fmla="*/ 9700 w 274087"/>
              <a:gd name="connsiteY0" fmla="*/ 11893 h 1152128"/>
              <a:gd name="connsiteX1" fmla="*/ 273708 w 274087"/>
              <a:gd name="connsiteY1" fmla="*/ 0 h 1152128"/>
              <a:gd name="connsiteX2" fmla="*/ 273708 w 274087"/>
              <a:gd name="connsiteY2" fmla="*/ 1152128 h 1152128"/>
              <a:gd name="connsiteX3" fmla="*/ 2425 w 274087"/>
              <a:gd name="connsiteY3" fmla="*/ 1123902 h 1152128"/>
              <a:gd name="connsiteX4" fmla="*/ 9700 w 274087"/>
              <a:gd name="connsiteY4" fmla="*/ 11893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87" h="1152128">
                <a:moveTo>
                  <a:pt x="9700" y="11893"/>
                </a:moveTo>
                <a:lnTo>
                  <a:pt x="273708" y="0"/>
                </a:lnTo>
                <a:cubicBezTo>
                  <a:pt x="273329" y="374904"/>
                  <a:pt x="274087" y="777224"/>
                  <a:pt x="273708" y="1152128"/>
                </a:cubicBezTo>
                <a:lnTo>
                  <a:pt x="2425" y="1123902"/>
                </a:lnTo>
                <a:cubicBezTo>
                  <a:pt x="0" y="741256"/>
                  <a:pt x="12125" y="394539"/>
                  <a:pt x="9700" y="11893"/>
                </a:cubicBezTo>
                <a:close/>
              </a:path>
            </a:pathLst>
          </a:custGeom>
          <a:solidFill>
            <a:srgbClr val="6DF90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sp>
        <p:nvSpPr>
          <p:cNvPr id="9238" name="ZoneTexte 32"/>
          <p:cNvSpPr txBox="1">
            <a:spLocks noChangeArrowheads="1"/>
          </p:cNvSpPr>
          <p:nvPr/>
        </p:nvSpPr>
        <p:spPr bwMode="auto">
          <a:xfrm>
            <a:off x="5198370" y="546497"/>
            <a:ext cx="1755030" cy="415498"/>
          </a:xfrm>
          <a:prstGeom prst="rect">
            <a:avLst/>
          </a:prstGeom>
          <a:noFill/>
          <a:ln w="9525">
            <a:noFill/>
            <a:miter lim="800000"/>
            <a:headEnd/>
            <a:tailEnd/>
          </a:ln>
        </p:spPr>
        <p:txBody>
          <a:bodyPr>
            <a:spAutoFit/>
          </a:bodyPr>
          <a:lstStyle/>
          <a:p>
            <a:r>
              <a:rPr lang="fr-CH" sz="1050" b="1" dirty="0">
                <a:solidFill>
                  <a:srgbClr val="6DF90D"/>
                </a:solidFill>
              </a:rPr>
              <a:t>Part consommation renouvelable</a:t>
            </a:r>
          </a:p>
        </p:txBody>
      </p:sp>
    </p:spTree>
    <p:extLst>
      <p:ext uri="{BB962C8B-B14F-4D97-AF65-F5344CB8AC3E}">
        <p14:creationId xmlns:p14="http://schemas.microsoft.com/office/powerpoint/2010/main" val="50137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961" y="408458"/>
            <a:ext cx="6172200" cy="275663"/>
          </a:xfrm>
        </p:spPr>
        <p:txBody>
          <a:bodyPr>
            <a:normAutofit fontScale="90000"/>
          </a:bodyPr>
          <a:lstStyle/>
          <a:p>
            <a:pPr algn="l"/>
            <a:r>
              <a:rPr lang="fr-CH" sz="2400" b="1" dirty="0"/>
              <a:t>2. Le contexte électrique européen et suisse</a:t>
            </a:r>
          </a:p>
        </p:txBody>
      </p:sp>
      <p:sp>
        <p:nvSpPr>
          <p:cNvPr id="10" name="ZoneTexte 1"/>
          <p:cNvSpPr txBox="1"/>
          <p:nvPr/>
        </p:nvSpPr>
        <p:spPr>
          <a:xfrm>
            <a:off x="404664" y="4110921"/>
            <a:ext cx="5832648" cy="2828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CH" sz="750" dirty="0"/>
              <a:t>Graphique construit avec les données conso. de http://ec.europa.eu/eurostat/web/energy/data/main-tables et données </a:t>
            </a:r>
            <a:r>
              <a:rPr lang="fr-CH" sz="750" dirty="0" err="1"/>
              <a:t>prod</a:t>
            </a:r>
            <a:r>
              <a:rPr lang="fr-CH" sz="750" dirty="0"/>
              <a:t>. de http://ec.europa.eu/eurostat/statistics-explained/index.php/Energy_from_renewable_sources, tab: http://ec.europa.eu/eurostat/statistics-explained/images/5/54/Energy-from-Renewable-sources-2013.xlsx </a:t>
            </a:r>
          </a:p>
        </p:txBody>
      </p:sp>
      <p:sp>
        <p:nvSpPr>
          <p:cNvPr id="6" name="Line 8"/>
          <p:cNvSpPr>
            <a:spLocks noChangeShapeType="1"/>
          </p:cNvSpPr>
          <p:nvPr/>
        </p:nvSpPr>
        <p:spPr bwMode="auto">
          <a:xfrm>
            <a:off x="404664" y="716489"/>
            <a:ext cx="5994666" cy="0"/>
          </a:xfrm>
          <a:prstGeom prst="line">
            <a:avLst/>
          </a:prstGeom>
          <a:noFill/>
          <a:ln w="34925">
            <a:solidFill>
              <a:srgbClr val="FF0000"/>
            </a:solidFill>
            <a:round/>
            <a:headEnd/>
            <a:tailEnd/>
          </a:ln>
        </p:spPr>
        <p:txBody>
          <a:bodyPr/>
          <a:lstStyle/>
          <a:p>
            <a:endParaRPr lang="fr-CH" sz="1350" dirty="0"/>
          </a:p>
        </p:txBody>
      </p:sp>
      <p:sp>
        <p:nvSpPr>
          <p:cNvPr id="8" name="ZoneTexte 7"/>
          <p:cNvSpPr txBox="1"/>
          <p:nvPr/>
        </p:nvSpPr>
        <p:spPr>
          <a:xfrm>
            <a:off x="5608864" y="1802268"/>
            <a:ext cx="1249136" cy="1754326"/>
          </a:xfrm>
          <a:prstGeom prst="rect">
            <a:avLst/>
          </a:prstGeom>
          <a:noFill/>
        </p:spPr>
        <p:txBody>
          <a:bodyPr wrap="square" rtlCol="0">
            <a:spAutoFit/>
          </a:bodyPr>
          <a:lstStyle/>
          <a:p>
            <a:r>
              <a:rPr lang="fr-CH" sz="1200" dirty="0"/>
              <a:t>entre parenthèses: évolution 2002 à 2013.</a:t>
            </a:r>
          </a:p>
          <a:p>
            <a:endParaRPr lang="fr-CH" sz="1200" dirty="0"/>
          </a:p>
          <a:p>
            <a:endParaRPr lang="fr-CH" sz="1200" dirty="0"/>
          </a:p>
          <a:p>
            <a:r>
              <a:rPr lang="fr-CH" sz="1200" dirty="0"/>
              <a:t>Total = évolution consommation brute</a:t>
            </a:r>
          </a:p>
        </p:txBody>
      </p:sp>
      <p:pic>
        <p:nvPicPr>
          <p:cNvPr id="1028" name="Picture 4"/>
          <p:cNvPicPr>
            <a:picLocks noChangeAspect="1" noChangeArrowheads="1"/>
          </p:cNvPicPr>
          <p:nvPr/>
        </p:nvPicPr>
        <p:blipFill>
          <a:blip r:embed="rId3" cstate="print"/>
          <a:srcRect/>
          <a:stretch>
            <a:fillRect/>
          </a:stretch>
        </p:blipFill>
        <p:spPr bwMode="auto">
          <a:xfrm>
            <a:off x="440184" y="1143001"/>
            <a:ext cx="5182967" cy="284729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3381" y="147667"/>
            <a:ext cx="6272454" cy="540247"/>
          </a:xfrm>
        </p:spPr>
        <p:txBody>
          <a:bodyPr>
            <a:normAutofit fontScale="90000"/>
          </a:bodyPr>
          <a:lstStyle/>
          <a:p>
            <a:r>
              <a:rPr lang="fr-CH" sz="1800" b="1" dirty="0"/>
              <a:t>Production et consommation d’électricité en Allemagne 1990-2015</a:t>
            </a:r>
          </a:p>
        </p:txBody>
      </p:sp>
      <p:sp>
        <p:nvSpPr>
          <p:cNvPr id="4" name="ZoneTexte 3"/>
          <p:cNvSpPr txBox="1"/>
          <p:nvPr/>
        </p:nvSpPr>
        <p:spPr>
          <a:xfrm>
            <a:off x="969065" y="687914"/>
            <a:ext cx="4721087" cy="369332"/>
          </a:xfrm>
          <a:prstGeom prst="rect">
            <a:avLst/>
          </a:prstGeom>
          <a:noFill/>
        </p:spPr>
        <p:txBody>
          <a:bodyPr wrap="square" rtlCol="0">
            <a:spAutoFit/>
          </a:bodyPr>
          <a:lstStyle/>
          <a:p>
            <a:r>
              <a:rPr lang="fr-CH" i="1" dirty="0"/>
              <a:t>10% de renouvelable en 2005. 32% en 2015</a:t>
            </a:r>
          </a:p>
        </p:txBody>
      </p:sp>
      <p:pic>
        <p:nvPicPr>
          <p:cNvPr id="5" name="Image 4"/>
          <p:cNvPicPr>
            <a:picLocks noChangeAspect="1"/>
          </p:cNvPicPr>
          <p:nvPr/>
        </p:nvPicPr>
        <p:blipFill>
          <a:blip r:embed="rId2"/>
          <a:stretch>
            <a:fillRect/>
          </a:stretch>
        </p:blipFill>
        <p:spPr>
          <a:xfrm>
            <a:off x="169005" y="1204913"/>
            <a:ext cx="6688995" cy="384416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408215" y="228254"/>
            <a:ext cx="6136518" cy="417017"/>
          </a:xfrm>
        </p:spPr>
        <p:txBody>
          <a:bodyPr>
            <a:normAutofit fontScale="90000"/>
          </a:bodyPr>
          <a:lstStyle/>
          <a:p>
            <a:pPr marL="385763" indent="-385763" algn="l"/>
            <a:r>
              <a:rPr lang="de-CH" sz="2400" b="1" dirty="0"/>
              <a:t> </a:t>
            </a:r>
            <a:r>
              <a:rPr lang="fr-CH" sz="2400" b="1" dirty="0"/>
              <a:t>L’état des lieux de l’électricité renouvelable en CH</a:t>
            </a:r>
            <a:endParaRPr lang="de-CH" sz="2400" b="1" dirty="0"/>
          </a:p>
        </p:txBody>
      </p:sp>
      <p:sp>
        <p:nvSpPr>
          <p:cNvPr id="9" name="ZoneTexte 8"/>
          <p:cNvSpPr txBox="1"/>
          <p:nvPr/>
        </p:nvSpPr>
        <p:spPr>
          <a:xfrm>
            <a:off x="606057" y="4589964"/>
            <a:ext cx="3858797" cy="300082"/>
          </a:xfrm>
          <a:prstGeom prst="rect">
            <a:avLst/>
          </a:prstGeom>
          <a:noFill/>
          <a:ln>
            <a:solidFill>
              <a:schemeClr val="tx1"/>
            </a:solidFill>
          </a:ln>
        </p:spPr>
        <p:txBody>
          <a:bodyPr wrap="square" rtlCol="0">
            <a:spAutoFit/>
          </a:bodyPr>
          <a:lstStyle/>
          <a:p>
            <a:r>
              <a:rPr lang="fr-CH" sz="1350" dirty="0" err="1"/>
              <a:t>Zu</a:t>
            </a:r>
            <a:r>
              <a:rPr lang="fr-CH" sz="1350" dirty="0"/>
              <a:t> </a:t>
            </a:r>
            <a:r>
              <a:rPr lang="fr-CH" sz="1350" dirty="0" err="1"/>
              <a:t>ersetzender</a:t>
            </a:r>
            <a:r>
              <a:rPr lang="fr-CH" sz="1350" dirty="0"/>
              <a:t> </a:t>
            </a:r>
            <a:r>
              <a:rPr lang="fr-CH" sz="1350" dirty="0" err="1"/>
              <a:t>AKW-Strom</a:t>
            </a:r>
            <a:r>
              <a:rPr lang="fr-CH" sz="1350" dirty="0"/>
              <a:t> = </a:t>
            </a:r>
            <a:r>
              <a:rPr lang="fr-CH" sz="1350" b="1" dirty="0"/>
              <a:t>25’000 </a:t>
            </a:r>
            <a:r>
              <a:rPr lang="fr-CH" sz="1350" b="1" dirty="0" err="1"/>
              <a:t>GWh</a:t>
            </a:r>
            <a:r>
              <a:rPr lang="fr-CH" sz="1350" dirty="0"/>
              <a:t> </a:t>
            </a:r>
          </a:p>
        </p:txBody>
      </p:sp>
      <p:pic>
        <p:nvPicPr>
          <p:cNvPr id="2" name="Image 1"/>
          <p:cNvPicPr>
            <a:picLocks noChangeAspect="1"/>
          </p:cNvPicPr>
          <p:nvPr/>
        </p:nvPicPr>
        <p:blipFill>
          <a:blip r:embed="rId3"/>
          <a:stretch>
            <a:fillRect/>
          </a:stretch>
        </p:blipFill>
        <p:spPr>
          <a:xfrm>
            <a:off x="25186" y="948605"/>
            <a:ext cx="6433538" cy="3567412"/>
          </a:xfrm>
          <a:prstGeom prst="rect">
            <a:avLst/>
          </a:prstGeom>
        </p:spPr>
      </p:pic>
      <p:sp>
        <p:nvSpPr>
          <p:cNvPr id="10" name="ZoneTexte 9"/>
          <p:cNvSpPr txBox="1"/>
          <p:nvPr/>
        </p:nvSpPr>
        <p:spPr>
          <a:xfrm>
            <a:off x="84179" y="1092389"/>
            <a:ext cx="648072" cy="300082"/>
          </a:xfrm>
          <a:prstGeom prst="rect">
            <a:avLst/>
          </a:prstGeom>
          <a:noFill/>
        </p:spPr>
        <p:txBody>
          <a:bodyPr wrap="square" rtlCol="0">
            <a:spAutoFit/>
          </a:bodyPr>
          <a:lstStyle/>
          <a:p>
            <a:r>
              <a:rPr lang="fr-CH" sz="1350" b="1" dirty="0" err="1"/>
              <a:t>GWh</a:t>
            </a:r>
            <a:endParaRPr lang="fr-CH" sz="1350" b="1" dirty="0"/>
          </a:p>
        </p:txBody>
      </p:sp>
      <p:sp>
        <p:nvSpPr>
          <p:cNvPr id="3" name="ZoneTexte 2"/>
          <p:cNvSpPr txBox="1"/>
          <p:nvPr/>
        </p:nvSpPr>
        <p:spPr>
          <a:xfrm>
            <a:off x="4596057" y="4566419"/>
            <a:ext cx="1862667" cy="577081"/>
          </a:xfrm>
          <a:prstGeom prst="rect">
            <a:avLst/>
          </a:prstGeom>
          <a:noFill/>
        </p:spPr>
        <p:txBody>
          <a:bodyPr wrap="square" rtlCol="0">
            <a:spAutoFit/>
          </a:bodyPr>
          <a:lstStyle/>
          <a:p>
            <a:r>
              <a:rPr lang="fr-CH" sz="1050" dirty="0"/>
              <a:t>Source: </a:t>
            </a:r>
            <a:r>
              <a:rPr lang="fr-CH" sz="1050" dirty="0" err="1"/>
              <a:t>Statisitik</a:t>
            </a:r>
            <a:r>
              <a:rPr lang="fr-CH" sz="1050" dirty="0"/>
              <a:t> 2014 der </a:t>
            </a:r>
            <a:r>
              <a:rPr lang="fr-CH" sz="1050" dirty="0" err="1"/>
              <a:t>erneuerbaren</a:t>
            </a:r>
            <a:r>
              <a:rPr lang="fr-CH" sz="1050" dirty="0"/>
              <a:t> </a:t>
            </a:r>
            <a:r>
              <a:rPr lang="fr-CH" sz="1050" dirty="0" err="1"/>
              <a:t>Energien</a:t>
            </a:r>
            <a:r>
              <a:rPr lang="fr-CH" sz="1050" dirty="0"/>
              <a:t> + </a:t>
            </a:r>
            <a:r>
              <a:rPr lang="fr-CH" sz="1050" dirty="0" err="1"/>
              <a:t>Swissolar</a:t>
            </a:r>
            <a:r>
              <a:rPr lang="fr-CH" sz="1050" dirty="0"/>
              <a:t> + </a:t>
            </a:r>
            <a:r>
              <a:rPr lang="fr-CH" sz="1050" dirty="0" err="1"/>
              <a:t>extrapol</a:t>
            </a:r>
            <a:r>
              <a:rPr lang="fr-CH" sz="1050" dirty="0"/>
              <a:t>. 2015</a:t>
            </a:r>
          </a:p>
        </p:txBody>
      </p:sp>
    </p:spTree>
    <p:extLst>
      <p:ext uri="{BB962C8B-B14F-4D97-AF65-F5344CB8AC3E}">
        <p14:creationId xmlns:p14="http://schemas.microsoft.com/office/powerpoint/2010/main" val="3053881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126994" y="1376815"/>
            <a:ext cx="6322625" cy="3479230"/>
          </a:xfrm>
          <a:prstGeom prst="rect">
            <a:avLst/>
          </a:prstGeom>
        </p:spPr>
      </p:pic>
      <p:sp>
        <p:nvSpPr>
          <p:cNvPr id="6146" name="Titre 1"/>
          <p:cNvSpPr>
            <a:spLocks noGrp="1"/>
          </p:cNvSpPr>
          <p:nvPr>
            <p:ph type="title"/>
          </p:nvPr>
        </p:nvSpPr>
        <p:spPr>
          <a:xfrm>
            <a:off x="232833" y="264723"/>
            <a:ext cx="5840016" cy="417017"/>
          </a:xfrm>
        </p:spPr>
        <p:txBody>
          <a:bodyPr/>
          <a:lstStyle/>
          <a:p>
            <a:pPr algn="l" eaLnBrk="1" hangingPunct="1"/>
            <a:r>
              <a:rPr lang="fr-FR" sz="1800" b="1" dirty="0"/>
              <a:t>Inversion de la tendance en matière de consommation? </a:t>
            </a:r>
          </a:p>
        </p:txBody>
      </p:sp>
      <p:grpSp>
        <p:nvGrpSpPr>
          <p:cNvPr id="2" name="Groupe 10"/>
          <p:cNvGrpSpPr/>
          <p:nvPr/>
        </p:nvGrpSpPr>
        <p:grpSpPr>
          <a:xfrm>
            <a:off x="970477" y="928265"/>
            <a:ext cx="5732926" cy="3529327"/>
            <a:chOff x="1293970" y="1321358"/>
            <a:chExt cx="7643901" cy="4665541"/>
          </a:xfrm>
        </p:grpSpPr>
        <p:sp>
          <p:nvSpPr>
            <p:cNvPr id="6" name="ZoneTexte 5"/>
            <p:cNvSpPr txBox="1"/>
            <p:nvPr/>
          </p:nvSpPr>
          <p:spPr>
            <a:xfrm>
              <a:off x="1293970" y="1321358"/>
              <a:ext cx="6180881" cy="492443"/>
            </a:xfrm>
            <a:prstGeom prst="rect">
              <a:avLst/>
            </a:prstGeom>
            <a:solidFill>
              <a:schemeClr val="bg1"/>
            </a:solidFill>
          </p:spPr>
          <p:txBody>
            <a:bodyPr wrap="square" rtlCol="0">
              <a:spAutoFit/>
            </a:bodyPr>
            <a:lstStyle/>
            <a:p>
              <a:r>
                <a:rPr lang="fr-CH" sz="1200" dirty="0"/>
                <a:t>Consommation finale d’électricité en Suisse 1995 à 2014 (</a:t>
              </a:r>
              <a:r>
                <a:rPr lang="fr-CH" sz="1200" dirty="0" err="1"/>
                <a:t>GWh</a:t>
              </a:r>
              <a:r>
                <a:rPr lang="fr-CH" sz="1200" dirty="0"/>
                <a:t>)</a:t>
              </a:r>
            </a:p>
          </p:txBody>
        </p:sp>
        <p:sp>
          <p:nvSpPr>
            <p:cNvPr id="7" name="ZoneTexte 6"/>
            <p:cNvSpPr txBox="1"/>
            <p:nvPr/>
          </p:nvSpPr>
          <p:spPr>
            <a:xfrm>
              <a:off x="6321711" y="1992774"/>
              <a:ext cx="2602374" cy="820738"/>
            </a:xfrm>
            <a:prstGeom prst="rect">
              <a:avLst/>
            </a:prstGeom>
            <a:solidFill>
              <a:schemeClr val="bg1"/>
            </a:solidFill>
          </p:spPr>
          <p:txBody>
            <a:bodyPr wrap="square" rtlCol="0">
              <a:spAutoFit/>
            </a:bodyPr>
            <a:lstStyle/>
            <a:p>
              <a:r>
                <a:rPr lang="fr-CH" sz="1200" dirty="0"/>
                <a:t>Consommation finale nette d’électricité (</a:t>
              </a:r>
              <a:r>
                <a:rPr lang="fr-CH" sz="1200" dirty="0" err="1"/>
                <a:t>GWh</a:t>
              </a:r>
              <a:r>
                <a:rPr lang="fr-CH" sz="1200" dirty="0"/>
                <a:t>)</a:t>
              </a:r>
            </a:p>
          </p:txBody>
        </p:sp>
        <p:sp>
          <p:nvSpPr>
            <p:cNvPr id="9" name="ZoneTexte 8"/>
            <p:cNvSpPr txBox="1"/>
            <p:nvPr/>
          </p:nvSpPr>
          <p:spPr>
            <a:xfrm>
              <a:off x="6335497" y="3221617"/>
              <a:ext cx="2602374" cy="1805623"/>
            </a:xfrm>
            <a:prstGeom prst="rect">
              <a:avLst/>
            </a:prstGeom>
            <a:solidFill>
              <a:schemeClr val="bg1"/>
            </a:solidFill>
          </p:spPr>
          <p:txBody>
            <a:bodyPr wrap="square" rtlCol="0">
              <a:spAutoFit/>
            </a:bodyPr>
            <a:lstStyle/>
            <a:p>
              <a:r>
                <a:rPr lang="fr-CH" sz="1200" dirty="0"/>
                <a:t>Consommation finale nette d’électricité corrigée des variations climatiques (</a:t>
              </a:r>
              <a:r>
                <a:rPr lang="fr-CH" sz="1200" dirty="0" err="1"/>
                <a:t>GWh</a:t>
              </a:r>
              <a:r>
                <a:rPr lang="fr-CH" sz="1200" dirty="0"/>
                <a:t>) (10% Pro rata degrés-jours de chauffage)</a:t>
              </a:r>
            </a:p>
          </p:txBody>
        </p:sp>
        <p:sp>
          <p:nvSpPr>
            <p:cNvPr id="10" name="ZoneTexte 9"/>
            <p:cNvSpPr txBox="1"/>
            <p:nvPr/>
          </p:nvSpPr>
          <p:spPr>
            <a:xfrm>
              <a:off x="6321712" y="4888375"/>
              <a:ext cx="2534853" cy="1098524"/>
            </a:xfrm>
            <a:prstGeom prst="rect">
              <a:avLst/>
            </a:prstGeom>
            <a:solidFill>
              <a:schemeClr val="bg1"/>
            </a:solidFill>
          </p:spPr>
          <p:txBody>
            <a:bodyPr wrap="square" rtlCol="0">
              <a:spAutoFit/>
            </a:bodyPr>
            <a:lstStyle/>
            <a:p>
              <a:r>
                <a:rPr lang="fr-CH" sz="1200" dirty="0"/>
                <a:t>Index population permanente 1=2015</a:t>
              </a:r>
            </a:p>
            <a:p>
              <a:endParaRPr lang="fr-CH" sz="1200" dirty="0"/>
            </a:p>
            <a:p>
              <a:endParaRPr lang="fr-CH" sz="1200" dirty="0"/>
            </a:p>
          </p:txBody>
        </p:sp>
      </p:grpSp>
      <p:sp>
        <p:nvSpPr>
          <p:cNvPr id="5" name="ZoneTexte 4"/>
          <p:cNvSpPr txBox="1"/>
          <p:nvPr/>
        </p:nvSpPr>
        <p:spPr>
          <a:xfrm>
            <a:off x="431799" y="4856045"/>
            <a:ext cx="5641049" cy="253916"/>
          </a:xfrm>
          <a:prstGeom prst="rect">
            <a:avLst/>
          </a:prstGeom>
          <a:noFill/>
        </p:spPr>
        <p:txBody>
          <a:bodyPr wrap="square" rtlCol="0">
            <a:spAutoFit/>
          </a:bodyPr>
          <a:lstStyle/>
          <a:p>
            <a:r>
              <a:rPr lang="fr-CH" sz="1050" dirty="0"/>
              <a:t>* Cons. Décembre 2015 estimée. Pop. 2015 q.3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110487"/>
            <a:ext cx="6172200" cy="228072"/>
          </a:xfrm>
        </p:spPr>
        <p:txBody>
          <a:bodyPr>
            <a:normAutofit fontScale="90000"/>
          </a:bodyPr>
          <a:lstStyle/>
          <a:p>
            <a:r>
              <a:rPr lang="fr-CH" sz="1500" b="1" dirty="0"/>
              <a:t>Le potentiel de gain d’efficacité dans l’électricité (</a:t>
            </a:r>
            <a:r>
              <a:rPr lang="fr-CH" sz="1500" b="1" dirty="0" err="1"/>
              <a:t>TWh</a:t>
            </a:r>
            <a:endParaRPr lang="fr-CH" sz="1500" dirty="0"/>
          </a:p>
        </p:txBody>
      </p:sp>
      <p:sp>
        <p:nvSpPr>
          <p:cNvPr id="4" name="Espace réservé du numéro de diapositive 3"/>
          <p:cNvSpPr>
            <a:spLocks noGrp="1"/>
          </p:cNvSpPr>
          <p:nvPr>
            <p:ph type="sldNum" sz="quarter" idx="12"/>
          </p:nvPr>
        </p:nvSpPr>
        <p:spPr/>
        <p:txBody>
          <a:bodyPr/>
          <a:lstStyle/>
          <a:p>
            <a:pPr>
              <a:defRPr/>
            </a:pPr>
            <a:fld id="{AC20B345-D8EC-4EA2-8DCB-A59F5480E33C}" type="slidenum">
              <a:rPr lang="fr-CH" smtClean="0"/>
              <a:pPr>
                <a:defRPr/>
              </a:pPr>
              <a:t>11</a:t>
            </a:fld>
            <a:endParaRPr lang="fr-CH"/>
          </a:p>
        </p:txBody>
      </p:sp>
      <p:sp>
        <p:nvSpPr>
          <p:cNvPr id="8" name="Rectangle 5"/>
          <p:cNvSpPr>
            <a:spLocks noChangeArrowheads="1"/>
          </p:cNvSpPr>
          <p:nvPr/>
        </p:nvSpPr>
        <p:spPr bwMode="auto">
          <a:xfrm>
            <a:off x="4131801" y="4906691"/>
            <a:ext cx="2726200" cy="196202"/>
          </a:xfrm>
          <a:prstGeom prst="rect">
            <a:avLst/>
          </a:prstGeom>
          <a:noFill/>
          <a:ln w="9525">
            <a:noFill/>
            <a:miter lim="800000"/>
            <a:headEnd/>
            <a:tailEnd/>
          </a:ln>
        </p:spPr>
        <p:txBody>
          <a:bodyPr wrap="square" lIns="68573" tIns="34287" rIns="68573" bIns="34287" anchor="ctr">
            <a:spAutoFit/>
          </a:bodyPr>
          <a:lstStyle/>
          <a:p>
            <a:pPr algn="r"/>
            <a:r>
              <a:rPr lang="fr-CH" sz="825" dirty="0">
                <a:latin typeface="Calibri" pitchFamily="34" charset="0"/>
              </a:rPr>
              <a:t>Source: </a:t>
            </a:r>
            <a:r>
              <a:rPr lang="fr-CH" sz="825" dirty="0">
                <a:latin typeface="Calibri" pitchFamily="34" charset="0"/>
                <a:hlinkClick r:id="rId2"/>
              </a:rPr>
              <a:t>www.energieeffizienz.ch</a:t>
            </a:r>
            <a:r>
              <a:rPr lang="fr-FR" sz="825" dirty="0">
                <a:latin typeface="Calibri" pitchFamily="34" charset="0"/>
              </a:rPr>
              <a:t> </a:t>
            </a:r>
          </a:p>
        </p:txBody>
      </p:sp>
      <p:sp>
        <p:nvSpPr>
          <p:cNvPr id="9" name="ZoneTexte 8"/>
          <p:cNvSpPr txBox="1"/>
          <p:nvPr/>
        </p:nvSpPr>
        <p:spPr>
          <a:xfrm>
            <a:off x="156259" y="4262377"/>
            <a:ext cx="6137476" cy="646331"/>
          </a:xfrm>
          <a:prstGeom prst="rect">
            <a:avLst/>
          </a:prstGeom>
          <a:noFill/>
        </p:spPr>
        <p:txBody>
          <a:bodyPr wrap="square" rtlCol="0">
            <a:spAutoFit/>
          </a:bodyPr>
          <a:lstStyle/>
          <a:p>
            <a:r>
              <a:rPr lang="fr-CH" sz="1200" dirty="0"/>
              <a:t>Consommation nette 2010 = 60 TWh. </a:t>
            </a:r>
          </a:p>
          <a:p>
            <a:r>
              <a:rPr lang="fr-CH" sz="1200" dirty="0"/>
              <a:t>Trend 2035 = 70.8 TWh. </a:t>
            </a:r>
          </a:p>
          <a:p>
            <a:r>
              <a:rPr lang="fr-CH" sz="1200" dirty="0"/>
              <a:t>Avec gain d’efficacité en 2035 = 44.9 TWh (sans conso.  </a:t>
            </a:r>
            <a:r>
              <a:rPr lang="fr-CH" sz="1200" dirty="0" err="1"/>
              <a:t>add</a:t>
            </a:r>
            <a:r>
              <a:rPr lang="fr-CH" sz="1200" dirty="0"/>
              <a:t>. mob individuelle électrique)</a:t>
            </a:r>
          </a:p>
        </p:txBody>
      </p:sp>
      <p:pic>
        <p:nvPicPr>
          <p:cNvPr id="1030" name="Picture 6"/>
          <p:cNvPicPr>
            <a:picLocks noChangeAspect="1" noChangeArrowheads="1"/>
          </p:cNvPicPr>
          <p:nvPr/>
        </p:nvPicPr>
        <p:blipFill>
          <a:blip r:embed="rId3" cstate="print"/>
          <a:srcRect/>
          <a:stretch>
            <a:fillRect/>
          </a:stretch>
        </p:blipFill>
        <p:spPr bwMode="auto">
          <a:xfrm>
            <a:off x="0" y="442730"/>
            <a:ext cx="6737490" cy="3872483"/>
          </a:xfrm>
          <a:prstGeom prst="rect">
            <a:avLst/>
          </a:prstGeom>
          <a:noFill/>
          <a:ln w="9525">
            <a:noFill/>
            <a:miter lim="800000"/>
            <a:headEnd/>
            <a:tailEnd/>
          </a:ln>
        </p:spPr>
      </p:pic>
    </p:spTree>
    <p:extLst>
      <p:ext uri="{BB962C8B-B14F-4D97-AF65-F5344CB8AC3E}">
        <p14:creationId xmlns:p14="http://schemas.microsoft.com/office/powerpoint/2010/main" val="4265303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05979"/>
            <a:ext cx="6172200" cy="685899"/>
          </a:xfrm>
        </p:spPr>
        <p:txBody>
          <a:bodyPr>
            <a:normAutofit/>
          </a:bodyPr>
          <a:lstStyle/>
          <a:p>
            <a:pPr algn="l"/>
            <a:r>
              <a:rPr lang="fr-CH" sz="2200" b="1" dirty="0"/>
              <a:t>3. Le (</a:t>
            </a:r>
            <a:r>
              <a:rPr lang="fr-CH" sz="2200" b="1" dirty="0" err="1"/>
              <a:t>dys</a:t>
            </a:r>
            <a:r>
              <a:rPr lang="fr-CH" sz="2200" b="1" dirty="0"/>
              <a:t>-)fonctionnement  du marché électrique</a:t>
            </a:r>
          </a:p>
        </p:txBody>
      </p:sp>
      <p:sp>
        <p:nvSpPr>
          <p:cNvPr id="4" name="Line 8"/>
          <p:cNvSpPr>
            <a:spLocks noChangeShapeType="1"/>
          </p:cNvSpPr>
          <p:nvPr/>
        </p:nvSpPr>
        <p:spPr bwMode="auto">
          <a:xfrm>
            <a:off x="457200" y="789144"/>
            <a:ext cx="6057900" cy="0"/>
          </a:xfrm>
          <a:prstGeom prst="line">
            <a:avLst/>
          </a:prstGeom>
          <a:noFill/>
          <a:ln w="34925">
            <a:solidFill>
              <a:srgbClr val="FF0000"/>
            </a:solidFill>
            <a:round/>
            <a:headEnd/>
            <a:tailEnd/>
          </a:ln>
        </p:spPr>
        <p:txBody>
          <a:bodyPr/>
          <a:lstStyle/>
          <a:p>
            <a:endParaRPr lang="fr-CH" sz="1350" dirty="0"/>
          </a:p>
        </p:txBody>
      </p:sp>
      <p:cxnSp>
        <p:nvCxnSpPr>
          <p:cNvPr id="6" name="Connecteur droit 5"/>
          <p:cNvCxnSpPr/>
          <p:nvPr/>
        </p:nvCxnSpPr>
        <p:spPr>
          <a:xfrm>
            <a:off x="3369733" y="931333"/>
            <a:ext cx="0" cy="3793067"/>
          </a:xfrm>
          <a:prstGeom prst="line">
            <a:avLst/>
          </a:prstGeom>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224367" y="988465"/>
            <a:ext cx="3145366" cy="800219"/>
          </a:xfrm>
          <a:prstGeom prst="rect">
            <a:avLst/>
          </a:prstGeom>
          <a:noFill/>
        </p:spPr>
        <p:txBody>
          <a:bodyPr wrap="square" rtlCol="0">
            <a:spAutoFit/>
          </a:bodyPr>
          <a:lstStyle/>
          <a:p>
            <a:pPr algn="ctr"/>
            <a:r>
              <a:rPr lang="fr-CH" dirty="0"/>
              <a:t>Avant: monopoles territoriaux de fait pour l’énergie </a:t>
            </a:r>
          </a:p>
          <a:p>
            <a:pPr algn="ctr"/>
            <a:r>
              <a:rPr lang="fr-CH" sz="1000" dirty="0"/>
              <a:t>(et réseau)</a:t>
            </a:r>
          </a:p>
        </p:txBody>
      </p:sp>
      <p:sp>
        <p:nvSpPr>
          <p:cNvPr id="8" name="ZoneTexte 7"/>
          <p:cNvSpPr txBox="1"/>
          <p:nvPr/>
        </p:nvSpPr>
        <p:spPr>
          <a:xfrm>
            <a:off x="3589867" y="988465"/>
            <a:ext cx="3043766" cy="800219"/>
          </a:xfrm>
          <a:prstGeom prst="rect">
            <a:avLst/>
          </a:prstGeom>
          <a:noFill/>
        </p:spPr>
        <p:txBody>
          <a:bodyPr wrap="square" rtlCol="0">
            <a:spAutoFit/>
          </a:bodyPr>
          <a:lstStyle/>
          <a:p>
            <a:pPr algn="ctr"/>
            <a:r>
              <a:rPr lang="fr-CH" dirty="0"/>
              <a:t>Maintenant: concurrence à l’échelle européenne </a:t>
            </a:r>
          </a:p>
          <a:p>
            <a:pPr algn="ctr"/>
            <a:r>
              <a:rPr lang="fr-CH" sz="1000" dirty="0"/>
              <a:t>(sauf réseau)</a:t>
            </a:r>
          </a:p>
        </p:txBody>
      </p:sp>
      <p:sp>
        <p:nvSpPr>
          <p:cNvPr id="9" name="Ellipse 8"/>
          <p:cNvSpPr/>
          <p:nvPr/>
        </p:nvSpPr>
        <p:spPr>
          <a:xfrm>
            <a:off x="510366" y="1959995"/>
            <a:ext cx="804333" cy="685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llipse 9"/>
          <p:cNvSpPr/>
          <p:nvPr/>
        </p:nvSpPr>
        <p:spPr>
          <a:xfrm>
            <a:off x="1863623" y="2683881"/>
            <a:ext cx="974316" cy="9176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1" name="Ellipse 10"/>
          <p:cNvSpPr/>
          <p:nvPr/>
        </p:nvSpPr>
        <p:spPr>
          <a:xfrm>
            <a:off x="2194333" y="2015975"/>
            <a:ext cx="402167" cy="33994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2" name="Ellipse 11"/>
          <p:cNvSpPr/>
          <p:nvPr/>
        </p:nvSpPr>
        <p:spPr>
          <a:xfrm>
            <a:off x="336955" y="3208929"/>
            <a:ext cx="1024078" cy="9699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cxnSp>
        <p:nvCxnSpPr>
          <p:cNvPr id="14" name="Connecteur droit avec flèche 13"/>
          <p:cNvCxnSpPr>
            <a:stCxn id="9" idx="4"/>
            <a:endCxn id="12" idx="0"/>
          </p:cNvCxnSpPr>
          <p:nvPr/>
        </p:nvCxnSpPr>
        <p:spPr>
          <a:xfrm flipH="1">
            <a:off x="848994" y="2645795"/>
            <a:ext cx="63539" cy="56313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a:stCxn id="10" idx="3"/>
            <a:endCxn id="12" idx="6"/>
          </p:cNvCxnSpPr>
          <p:nvPr/>
        </p:nvCxnSpPr>
        <p:spPr>
          <a:xfrm flipH="1">
            <a:off x="1361033" y="3467156"/>
            <a:ext cx="645275" cy="2267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stCxn id="11" idx="4"/>
            <a:endCxn id="10" idx="0"/>
          </p:cNvCxnSpPr>
          <p:nvPr/>
        </p:nvCxnSpPr>
        <p:spPr>
          <a:xfrm flipH="1">
            <a:off x="2350781" y="2355924"/>
            <a:ext cx="44636" cy="3279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stCxn id="10" idx="1"/>
            <a:endCxn id="27" idx="3"/>
          </p:cNvCxnSpPr>
          <p:nvPr/>
        </p:nvCxnSpPr>
        <p:spPr>
          <a:xfrm flipH="1" flipV="1">
            <a:off x="1314699" y="2359382"/>
            <a:ext cx="691609" cy="4588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639514" y="2128549"/>
            <a:ext cx="675185" cy="461665"/>
          </a:xfrm>
          <a:prstGeom prst="rect">
            <a:avLst/>
          </a:prstGeom>
          <a:noFill/>
        </p:spPr>
        <p:txBody>
          <a:bodyPr wrap="none" rtlCol="0">
            <a:spAutoFit/>
          </a:bodyPr>
          <a:lstStyle/>
          <a:p>
            <a:r>
              <a:rPr lang="fr-CH" sz="1200" dirty="0" err="1"/>
              <a:t>Monop</a:t>
            </a:r>
            <a:r>
              <a:rPr lang="fr-CH" sz="1200" dirty="0"/>
              <a:t> </a:t>
            </a:r>
          </a:p>
          <a:p>
            <a:r>
              <a:rPr lang="fr-CH" sz="1200" dirty="0"/>
              <a:t>zone 1</a:t>
            </a:r>
          </a:p>
        </p:txBody>
      </p:sp>
      <p:sp>
        <p:nvSpPr>
          <p:cNvPr id="28" name="ZoneTexte 27"/>
          <p:cNvSpPr txBox="1"/>
          <p:nvPr/>
        </p:nvSpPr>
        <p:spPr>
          <a:xfrm>
            <a:off x="535875" y="3463087"/>
            <a:ext cx="675185" cy="461665"/>
          </a:xfrm>
          <a:prstGeom prst="rect">
            <a:avLst/>
          </a:prstGeom>
          <a:noFill/>
        </p:spPr>
        <p:txBody>
          <a:bodyPr wrap="none" rtlCol="0">
            <a:spAutoFit/>
          </a:bodyPr>
          <a:lstStyle/>
          <a:p>
            <a:r>
              <a:rPr lang="fr-CH" sz="1200" dirty="0" err="1"/>
              <a:t>Monop</a:t>
            </a:r>
            <a:r>
              <a:rPr lang="fr-CH" sz="1200" dirty="0"/>
              <a:t> </a:t>
            </a:r>
          </a:p>
          <a:p>
            <a:r>
              <a:rPr lang="fr-CH" sz="1200" dirty="0"/>
              <a:t>zone 3</a:t>
            </a:r>
          </a:p>
        </p:txBody>
      </p:sp>
      <p:sp>
        <p:nvSpPr>
          <p:cNvPr id="29" name="ZoneTexte 28"/>
          <p:cNvSpPr txBox="1"/>
          <p:nvPr/>
        </p:nvSpPr>
        <p:spPr>
          <a:xfrm>
            <a:off x="1970339" y="2934337"/>
            <a:ext cx="675185" cy="461665"/>
          </a:xfrm>
          <a:prstGeom prst="rect">
            <a:avLst/>
          </a:prstGeom>
          <a:noFill/>
        </p:spPr>
        <p:txBody>
          <a:bodyPr wrap="none" rtlCol="0">
            <a:spAutoFit/>
          </a:bodyPr>
          <a:lstStyle/>
          <a:p>
            <a:r>
              <a:rPr lang="fr-CH" sz="1200" dirty="0" err="1"/>
              <a:t>Monop</a:t>
            </a:r>
            <a:r>
              <a:rPr lang="fr-CH" sz="1200" dirty="0"/>
              <a:t> </a:t>
            </a:r>
          </a:p>
          <a:p>
            <a:r>
              <a:rPr lang="fr-CH" sz="1200" dirty="0"/>
              <a:t>zone 4</a:t>
            </a:r>
          </a:p>
        </p:txBody>
      </p:sp>
      <p:sp>
        <p:nvSpPr>
          <p:cNvPr id="30" name="ZoneTexte 29"/>
          <p:cNvSpPr txBox="1"/>
          <p:nvPr/>
        </p:nvSpPr>
        <p:spPr>
          <a:xfrm>
            <a:off x="2144385" y="2015975"/>
            <a:ext cx="502061" cy="276999"/>
          </a:xfrm>
          <a:prstGeom prst="rect">
            <a:avLst/>
          </a:prstGeom>
          <a:noFill/>
        </p:spPr>
        <p:txBody>
          <a:bodyPr wrap="none" rtlCol="0">
            <a:spAutoFit/>
          </a:bodyPr>
          <a:lstStyle/>
          <a:p>
            <a:r>
              <a:rPr lang="fr-CH" sz="1200" dirty="0"/>
              <a:t>MZ 2</a:t>
            </a:r>
          </a:p>
        </p:txBody>
      </p:sp>
      <p:sp>
        <p:nvSpPr>
          <p:cNvPr id="38" name="ZoneTexte 37"/>
          <p:cNvSpPr txBox="1"/>
          <p:nvPr/>
        </p:nvSpPr>
        <p:spPr>
          <a:xfrm>
            <a:off x="77518" y="4189393"/>
            <a:ext cx="2939587" cy="954107"/>
          </a:xfrm>
          <a:prstGeom prst="rect">
            <a:avLst/>
          </a:prstGeom>
          <a:noFill/>
        </p:spPr>
        <p:txBody>
          <a:bodyPr wrap="none" rtlCol="0">
            <a:spAutoFit/>
          </a:bodyPr>
          <a:lstStyle/>
          <a:p>
            <a:r>
              <a:rPr lang="fr-CH" sz="1400" dirty="0"/>
              <a:t>Chaque zone couvre ses coûts totaux</a:t>
            </a:r>
          </a:p>
          <a:p>
            <a:r>
              <a:rPr lang="fr-CH" sz="1400" dirty="0"/>
              <a:t>Echange à la marge, au prix marginal, </a:t>
            </a:r>
          </a:p>
          <a:p>
            <a:r>
              <a:rPr lang="fr-CH" sz="1400" dirty="0"/>
              <a:t>entre les monopolistes, à l’échelle du </a:t>
            </a:r>
          </a:p>
          <a:p>
            <a:r>
              <a:rPr lang="fr-CH" sz="1400" dirty="0"/>
              <a:t>continent.</a:t>
            </a:r>
          </a:p>
        </p:txBody>
      </p:sp>
      <p:sp>
        <p:nvSpPr>
          <p:cNvPr id="39" name="Rectangle à coins arrondis 38"/>
          <p:cNvSpPr/>
          <p:nvPr/>
        </p:nvSpPr>
        <p:spPr>
          <a:xfrm>
            <a:off x="3681606" y="1845715"/>
            <a:ext cx="2846742" cy="29357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0" name="ZoneTexte 39"/>
          <p:cNvSpPr txBox="1"/>
          <p:nvPr/>
        </p:nvSpPr>
        <p:spPr>
          <a:xfrm>
            <a:off x="3847905" y="2015975"/>
            <a:ext cx="2607538" cy="2585323"/>
          </a:xfrm>
          <a:prstGeom prst="rect">
            <a:avLst/>
          </a:prstGeom>
          <a:noFill/>
        </p:spPr>
        <p:txBody>
          <a:bodyPr wrap="square" rtlCol="0">
            <a:spAutoFit/>
          </a:bodyPr>
          <a:lstStyle/>
          <a:p>
            <a:pPr algn="ctr"/>
            <a:r>
              <a:rPr lang="fr-CH" dirty="0"/>
              <a:t>Grand nombre de producteurs</a:t>
            </a:r>
          </a:p>
          <a:p>
            <a:pPr algn="ctr"/>
            <a:endParaRPr lang="fr-CH" dirty="0"/>
          </a:p>
          <a:p>
            <a:pPr algn="ctr"/>
            <a:r>
              <a:rPr lang="fr-CH" dirty="0"/>
              <a:t>Grand nombre de consommateurs</a:t>
            </a:r>
          </a:p>
          <a:p>
            <a:pPr algn="ctr"/>
            <a:endParaRPr lang="fr-CH" dirty="0"/>
          </a:p>
          <a:p>
            <a:pPr algn="ctr"/>
            <a:r>
              <a:rPr lang="fr-CH" dirty="0"/>
              <a:t>Chaque installation produit si elle couvre ses coûts marginaux</a:t>
            </a:r>
          </a:p>
        </p:txBody>
      </p:sp>
      <p:sp>
        <p:nvSpPr>
          <p:cNvPr id="41" name="Ellipse 40"/>
          <p:cNvSpPr/>
          <p:nvPr/>
        </p:nvSpPr>
        <p:spPr>
          <a:xfrm>
            <a:off x="3873100" y="4406172"/>
            <a:ext cx="219921" cy="219921"/>
          </a:xfrm>
          <a:prstGeom prst="ellipse">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2" name="ZoneTexte 41"/>
          <p:cNvSpPr txBox="1"/>
          <p:nvPr/>
        </p:nvSpPr>
        <p:spPr>
          <a:xfrm>
            <a:off x="4093021" y="4820886"/>
            <a:ext cx="2952027" cy="261610"/>
          </a:xfrm>
          <a:prstGeom prst="rect">
            <a:avLst/>
          </a:prstGeom>
          <a:noFill/>
        </p:spPr>
        <p:txBody>
          <a:bodyPr wrap="square" rtlCol="0">
            <a:spAutoFit/>
          </a:bodyPr>
          <a:lstStyle/>
          <a:p>
            <a:r>
              <a:rPr lang="fr-CH" sz="1100" dirty="0">
                <a:solidFill>
                  <a:srgbClr val="FF0000"/>
                </a:solidFill>
              </a:rPr>
              <a:t>CH: petit clients finaux non </a:t>
            </a:r>
            <a:r>
              <a:rPr lang="fr-CH" sz="1100" dirty="0" err="1">
                <a:solidFill>
                  <a:srgbClr val="FF0000"/>
                </a:solidFill>
              </a:rPr>
              <a:t>liberalisés</a:t>
            </a:r>
            <a:endParaRPr lang="fr-CH" sz="1100" dirty="0">
              <a:solidFill>
                <a:srgbClr val="FF0000"/>
              </a:solidFill>
            </a:endParaRPr>
          </a:p>
        </p:txBody>
      </p:sp>
      <p:cxnSp>
        <p:nvCxnSpPr>
          <p:cNvPr id="44" name="Connecteur droit 43"/>
          <p:cNvCxnSpPr/>
          <p:nvPr/>
        </p:nvCxnSpPr>
        <p:spPr>
          <a:xfrm flipH="1" flipV="1">
            <a:off x="4068387" y="4665548"/>
            <a:ext cx="159368" cy="172914"/>
          </a:xfrm>
          <a:prstGeom prst="line">
            <a:avLst/>
          </a:prstGeom>
          <a:ln>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423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3428411490"/>
              </p:ext>
            </p:extLst>
          </p:nvPr>
        </p:nvGraphicFramePr>
        <p:xfrm>
          <a:off x="474043" y="601133"/>
          <a:ext cx="6110432" cy="4000982"/>
        </p:xfrm>
        <a:graphic>
          <a:graphicData uri="http://schemas.openxmlformats.org/drawingml/2006/table">
            <a:tbl>
              <a:tblPr firstRow="1" bandRow="1">
                <a:tableStyleId>{5C22544A-7EE6-4342-B048-85BDC9FD1C3A}</a:tableStyleId>
              </a:tblPr>
              <a:tblGrid>
                <a:gridCol w="1343346">
                  <a:extLst>
                    <a:ext uri="{9D8B030D-6E8A-4147-A177-3AD203B41FA5}">
                      <a16:colId xmlns:a16="http://schemas.microsoft.com/office/drawing/2014/main" val="20000"/>
                    </a:ext>
                  </a:extLst>
                </a:gridCol>
                <a:gridCol w="1221403">
                  <a:extLst>
                    <a:ext uri="{9D8B030D-6E8A-4147-A177-3AD203B41FA5}">
                      <a16:colId xmlns:a16="http://schemas.microsoft.com/office/drawing/2014/main" val="20001"/>
                    </a:ext>
                  </a:extLst>
                </a:gridCol>
                <a:gridCol w="1944941">
                  <a:extLst>
                    <a:ext uri="{9D8B030D-6E8A-4147-A177-3AD203B41FA5}">
                      <a16:colId xmlns:a16="http://schemas.microsoft.com/office/drawing/2014/main" val="20002"/>
                    </a:ext>
                  </a:extLst>
                </a:gridCol>
                <a:gridCol w="1600742">
                  <a:extLst>
                    <a:ext uri="{9D8B030D-6E8A-4147-A177-3AD203B41FA5}">
                      <a16:colId xmlns:a16="http://schemas.microsoft.com/office/drawing/2014/main" val="20003"/>
                    </a:ext>
                  </a:extLst>
                </a:gridCol>
              </a:tblGrid>
              <a:tr h="868837">
                <a:tc>
                  <a:txBody>
                    <a:bodyPr/>
                    <a:lstStyle/>
                    <a:p>
                      <a:r>
                        <a:rPr lang="fr-CH" sz="1400" dirty="0"/>
                        <a:t>Technologie </a:t>
                      </a:r>
                    </a:p>
                  </a:txBody>
                  <a:tcPr marL="68580" marR="68580" marT="25718" marB="25718"/>
                </a:tc>
                <a:tc>
                  <a:txBody>
                    <a:bodyPr/>
                    <a:lstStyle/>
                    <a:p>
                      <a:r>
                        <a:rPr lang="fr-CH" sz="1400" dirty="0"/>
                        <a:t>Coûts</a:t>
                      </a:r>
                      <a:r>
                        <a:rPr lang="fr-CH" sz="1400" baseline="0" dirty="0"/>
                        <a:t> d’</a:t>
                      </a:r>
                      <a:r>
                        <a:rPr lang="fr-CH" sz="1400" baseline="0" dirty="0" err="1"/>
                        <a:t>investis-sements</a:t>
                      </a:r>
                      <a:r>
                        <a:rPr lang="fr-CH" sz="1400" baseline="0" dirty="0"/>
                        <a:t> initiaux</a:t>
                      </a:r>
                      <a:endParaRPr lang="fr-CH" sz="1400" dirty="0"/>
                    </a:p>
                  </a:txBody>
                  <a:tcPr marL="68580" marR="68580" marT="25718" marB="25718"/>
                </a:tc>
                <a:tc>
                  <a:txBody>
                    <a:bodyPr/>
                    <a:lstStyle/>
                    <a:p>
                      <a:r>
                        <a:rPr lang="fr-CH" sz="1400" dirty="0"/>
                        <a:t>Couts</a:t>
                      </a:r>
                      <a:r>
                        <a:rPr lang="fr-CH" sz="1400" baseline="0" dirty="0"/>
                        <a:t> marginaux  </a:t>
                      </a:r>
                      <a:br>
                        <a:rPr lang="fr-CH" sz="1400" baseline="0" dirty="0"/>
                      </a:br>
                      <a:r>
                        <a:rPr lang="fr-CH" sz="1400" i="1" baseline="0" dirty="0"/>
                        <a:t>(= coût pour produire un KWh de plus)</a:t>
                      </a:r>
                      <a:endParaRPr lang="fr-CH" sz="1400" i="1" dirty="0"/>
                    </a:p>
                  </a:txBody>
                  <a:tcPr marL="68580" marR="68580" marT="25718" marB="25718"/>
                </a:tc>
                <a:tc>
                  <a:txBody>
                    <a:bodyPr/>
                    <a:lstStyle/>
                    <a:p>
                      <a:r>
                        <a:rPr lang="fr-CH" sz="1400" dirty="0"/>
                        <a:t>Coûts</a:t>
                      </a:r>
                      <a:r>
                        <a:rPr lang="fr-CH" sz="1400" baseline="0" dirty="0"/>
                        <a:t> démantèlement + déchets</a:t>
                      </a:r>
                      <a:endParaRPr lang="fr-CH" sz="1400" dirty="0"/>
                    </a:p>
                  </a:txBody>
                  <a:tcPr marL="68580" marR="68580" marT="25718" marB="25718"/>
                </a:tc>
                <a:extLst>
                  <a:ext uri="{0D108BD9-81ED-4DB2-BD59-A6C34878D82A}">
                    <a16:rowId xmlns:a16="http://schemas.microsoft.com/office/drawing/2014/main" val="10000"/>
                  </a:ext>
                </a:extLst>
              </a:tr>
              <a:tr h="655478">
                <a:tc>
                  <a:txBody>
                    <a:bodyPr/>
                    <a:lstStyle/>
                    <a:p>
                      <a:r>
                        <a:rPr lang="fr-CH" sz="1400" dirty="0"/>
                        <a:t>Hydraulique Photovoltaïque</a:t>
                      </a:r>
                    </a:p>
                    <a:p>
                      <a:r>
                        <a:rPr lang="fr-CH" sz="1400" dirty="0"/>
                        <a:t>éolien</a:t>
                      </a:r>
                    </a:p>
                  </a:txBody>
                  <a:tcPr marL="68580" marR="68580" marT="25718" marB="25718"/>
                </a:tc>
                <a:tc>
                  <a:txBody>
                    <a:bodyPr/>
                    <a:lstStyle/>
                    <a:p>
                      <a:r>
                        <a:rPr lang="fr-CH" sz="1400" dirty="0"/>
                        <a:t>Elevés</a:t>
                      </a:r>
                    </a:p>
                  </a:txBody>
                  <a:tcPr marL="68580" marR="68580" marT="25718" marB="25718"/>
                </a:tc>
                <a:tc>
                  <a:txBody>
                    <a:bodyPr/>
                    <a:lstStyle/>
                    <a:p>
                      <a:r>
                        <a:rPr lang="fr-CH" sz="1400" b="0" dirty="0"/>
                        <a:t>Nuls</a:t>
                      </a:r>
                      <a:r>
                        <a:rPr lang="fr-CH" sz="1400" b="0" baseline="0" dirty="0"/>
                        <a:t> ou bas.</a:t>
                      </a:r>
                      <a:endParaRPr lang="fr-CH" sz="1400" b="0" dirty="0"/>
                    </a:p>
                  </a:txBody>
                  <a:tcPr marL="68580" marR="68580" marT="25718" marB="25718"/>
                </a:tc>
                <a:tc>
                  <a:txBody>
                    <a:bodyPr/>
                    <a:lstStyle/>
                    <a:p>
                      <a:r>
                        <a:rPr lang="fr-CH" sz="1400" dirty="0"/>
                        <a:t>Négligeable</a:t>
                      </a:r>
                    </a:p>
                  </a:txBody>
                  <a:tcPr marL="68580" marR="68580" marT="25718" marB="25718"/>
                </a:tc>
                <a:extLst>
                  <a:ext uri="{0D108BD9-81ED-4DB2-BD59-A6C34878D82A}">
                    <a16:rowId xmlns:a16="http://schemas.microsoft.com/office/drawing/2014/main" val="10001"/>
                  </a:ext>
                </a:extLst>
              </a:tr>
              <a:tr h="655478">
                <a:tc>
                  <a:txBody>
                    <a:bodyPr/>
                    <a:lstStyle/>
                    <a:p>
                      <a:r>
                        <a:rPr lang="fr-CH" sz="1400" dirty="0"/>
                        <a:t>Charbon (1 KG de CO2 par KWh)</a:t>
                      </a:r>
                    </a:p>
                  </a:txBody>
                  <a:tcPr marL="68580" marR="68580" marT="25718" marB="25718"/>
                </a:tc>
                <a:tc>
                  <a:txBody>
                    <a:bodyPr/>
                    <a:lstStyle/>
                    <a:p>
                      <a:r>
                        <a:rPr lang="fr-CH" sz="1400" dirty="0"/>
                        <a:t>Bas</a:t>
                      </a:r>
                    </a:p>
                  </a:txBody>
                  <a:tcPr marL="68580" marR="68580" marT="25718" marB="25718"/>
                </a:tc>
                <a:tc>
                  <a:txBody>
                    <a:bodyPr/>
                    <a:lstStyle/>
                    <a:p>
                      <a:r>
                        <a:rPr lang="fr-CH" sz="1400" dirty="0"/>
                        <a:t>Moyens</a:t>
                      </a:r>
                      <a:r>
                        <a:rPr lang="fr-CH" sz="1400" baseline="0" dirty="0"/>
                        <a:t> </a:t>
                      </a:r>
                    </a:p>
                    <a:p>
                      <a:r>
                        <a:rPr lang="fr-CH" sz="1400" baseline="0" dirty="0"/>
                        <a:t>(dépend  du prix CO2  et du marché du charbon).</a:t>
                      </a:r>
                      <a:endParaRPr lang="fr-CH" sz="1400" dirty="0"/>
                    </a:p>
                  </a:txBody>
                  <a:tcPr marL="68580" marR="68580" marT="25718" marB="25718"/>
                </a:tc>
                <a:tc>
                  <a:txBody>
                    <a:bodyPr/>
                    <a:lstStyle/>
                    <a:p>
                      <a:r>
                        <a:rPr lang="fr-CH" sz="1400" dirty="0"/>
                        <a:t>Négligeable</a:t>
                      </a:r>
                    </a:p>
                  </a:txBody>
                  <a:tcPr marL="68580" marR="68580" marT="25718" marB="25718"/>
                </a:tc>
                <a:extLst>
                  <a:ext uri="{0D108BD9-81ED-4DB2-BD59-A6C34878D82A}">
                    <a16:rowId xmlns:a16="http://schemas.microsoft.com/office/drawing/2014/main" val="10002"/>
                  </a:ext>
                </a:extLst>
              </a:tr>
              <a:tr h="250996">
                <a:tc>
                  <a:txBody>
                    <a:bodyPr/>
                    <a:lstStyle/>
                    <a:p>
                      <a:r>
                        <a:rPr lang="fr-CH" sz="1400" dirty="0"/>
                        <a:t>Nucléaire</a:t>
                      </a:r>
                    </a:p>
                  </a:txBody>
                  <a:tcPr marL="68580" marR="68580" marT="25718" marB="25718"/>
                </a:tc>
                <a:tc>
                  <a:txBody>
                    <a:bodyPr/>
                    <a:lstStyle/>
                    <a:p>
                      <a:r>
                        <a:rPr lang="fr-CH" sz="1400" dirty="0"/>
                        <a:t>Elevés</a:t>
                      </a:r>
                    </a:p>
                  </a:txBody>
                  <a:tcPr marL="68580" marR="68580" marT="25718" marB="25718"/>
                </a:tc>
                <a:tc>
                  <a:txBody>
                    <a:bodyPr/>
                    <a:lstStyle/>
                    <a:p>
                      <a:r>
                        <a:rPr lang="fr-CH" sz="1400" dirty="0"/>
                        <a:t>Bas</a:t>
                      </a:r>
                    </a:p>
                  </a:txBody>
                  <a:tcPr marL="68580" marR="68580" marT="25718" marB="2571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400" b="1" dirty="0"/>
                        <a:t>Très</a:t>
                      </a:r>
                      <a:r>
                        <a:rPr lang="fr-CH" sz="1400" b="1" baseline="0" dirty="0"/>
                        <a:t> élevés</a:t>
                      </a:r>
                      <a:endParaRPr lang="fr-CH" sz="1400" b="1" dirty="0"/>
                    </a:p>
                  </a:txBody>
                  <a:tcPr marL="68580" marR="68580" marT="25718" marB="25718"/>
                </a:tc>
                <a:extLst>
                  <a:ext uri="{0D108BD9-81ED-4DB2-BD59-A6C34878D82A}">
                    <a16:rowId xmlns:a16="http://schemas.microsoft.com/office/drawing/2014/main" val="10003"/>
                  </a:ext>
                </a:extLst>
              </a:tr>
              <a:tr h="453237">
                <a:tc>
                  <a:txBody>
                    <a:bodyPr/>
                    <a:lstStyle/>
                    <a:p>
                      <a:r>
                        <a:rPr lang="fr-CH" sz="1400" dirty="0"/>
                        <a:t>Biomasse</a:t>
                      </a:r>
                    </a:p>
                  </a:txBody>
                  <a:tcPr marL="68580" marR="68580" marT="25718" marB="25718"/>
                </a:tc>
                <a:tc>
                  <a:txBody>
                    <a:bodyPr/>
                    <a:lstStyle/>
                    <a:p>
                      <a:r>
                        <a:rPr lang="fr-CH" sz="1400" dirty="0"/>
                        <a:t>Moyens</a:t>
                      </a:r>
                    </a:p>
                  </a:txBody>
                  <a:tcPr marL="68580" marR="68580" marT="25718" marB="25718"/>
                </a:tc>
                <a:tc>
                  <a:txBody>
                    <a:bodyPr/>
                    <a:lstStyle/>
                    <a:p>
                      <a:r>
                        <a:rPr lang="fr-CH" sz="1400" dirty="0"/>
                        <a:t>Élevés (récolte, manutention)</a:t>
                      </a:r>
                    </a:p>
                  </a:txBody>
                  <a:tcPr marL="68580" marR="68580" marT="25718" marB="2571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400" dirty="0"/>
                        <a:t>Négligeable</a:t>
                      </a:r>
                    </a:p>
                  </a:txBody>
                  <a:tcPr marL="68580" marR="68580" marT="25718" marB="25718"/>
                </a:tc>
                <a:extLst>
                  <a:ext uri="{0D108BD9-81ED-4DB2-BD59-A6C34878D82A}">
                    <a16:rowId xmlns:a16="http://schemas.microsoft.com/office/drawing/2014/main" val="10004"/>
                  </a:ext>
                </a:extLst>
              </a:tr>
              <a:tr h="970122">
                <a:tc>
                  <a:txBody>
                    <a:bodyPr/>
                    <a:lstStyle/>
                    <a:p>
                      <a:r>
                        <a:rPr lang="fr-CH" sz="1400" dirty="0"/>
                        <a:t>Gaz (450</a:t>
                      </a:r>
                      <a:r>
                        <a:rPr lang="fr-CH" sz="1400" baseline="0" dirty="0"/>
                        <a:t> Gr. CO2 / KWh)</a:t>
                      </a:r>
                      <a:endParaRPr lang="fr-CH" sz="1400" dirty="0"/>
                    </a:p>
                  </a:txBody>
                  <a:tcPr marL="68580" marR="68580" marT="25718" marB="25718"/>
                </a:tc>
                <a:tc>
                  <a:txBody>
                    <a:bodyPr/>
                    <a:lstStyle/>
                    <a:p>
                      <a:r>
                        <a:rPr lang="fr-CH" sz="1400" dirty="0"/>
                        <a:t>Bas</a:t>
                      </a:r>
                    </a:p>
                  </a:txBody>
                  <a:tcPr marL="68580" marR="68580" marT="25718" marB="25718"/>
                </a:tc>
                <a:tc>
                  <a:txBody>
                    <a:bodyPr/>
                    <a:lstStyle/>
                    <a:p>
                      <a:r>
                        <a:rPr lang="fr-CH" sz="1400" dirty="0"/>
                        <a:t>Elevés (Achat du gaz et</a:t>
                      </a:r>
                      <a:r>
                        <a:rPr lang="fr-CH" sz="1400" baseline="0" dirty="0"/>
                        <a:t> accessoirement des droits CO2</a:t>
                      </a:r>
                      <a:r>
                        <a:rPr lang="fr-CH" sz="1400" dirty="0"/>
                        <a:t>)</a:t>
                      </a:r>
                    </a:p>
                  </a:txBody>
                  <a:tcPr marL="68580" marR="68580" marT="25718" marB="25718"/>
                </a:tc>
                <a:tc>
                  <a:txBody>
                    <a:bodyPr/>
                    <a:lstStyle/>
                    <a:p>
                      <a:r>
                        <a:rPr lang="fr-CH" sz="1400" dirty="0"/>
                        <a:t>Négligeable</a:t>
                      </a:r>
                    </a:p>
                  </a:txBody>
                  <a:tcPr marL="68580" marR="68580" marT="25718" marB="25718"/>
                </a:tc>
                <a:extLst>
                  <a:ext uri="{0D108BD9-81ED-4DB2-BD59-A6C34878D82A}">
                    <a16:rowId xmlns:a16="http://schemas.microsoft.com/office/drawing/2014/main" val="10005"/>
                  </a:ext>
                </a:extLst>
              </a:tr>
            </a:tbl>
          </a:graphicData>
        </a:graphic>
      </p:graphicFrame>
      <p:sp>
        <p:nvSpPr>
          <p:cNvPr id="9" name="Rectangle 8"/>
          <p:cNvSpPr/>
          <p:nvPr/>
        </p:nvSpPr>
        <p:spPr>
          <a:xfrm>
            <a:off x="3044161" y="607427"/>
            <a:ext cx="1894115" cy="4000982"/>
          </a:xfrm>
          <a:prstGeom prst="rect">
            <a:avLst/>
          </a:prstGeom>
          <a:noFill/>
          <a:ln w="412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3" name="Titre 2"/>
          <p:cNvSpPr>
            <a:spLocks noGrp="1"/>
          </p:cNvSpPr>
          <p:nvPr>
            <p:ph type="title"/>
          </p:nvPr>
        </p:nvSpPr>
        <p:spPr>
          <a:xfrm>
            <a:off x="304800" y="205979"/>
            <a:ext cx="6210300" cy="318954"/>
          </a:xfrm>
        </p:spPr>
        <p:txBody>
          <a:bodyPr>
            <a:normAutofit fontScale="90000"/>
          </a:bodyPr>
          <a:lstStyle/>
          <a:p>
            <a:r>
              <a:rPr lang="fr-CH" sz="1800" dirty="0"/>
              <a:t>Structure de coût de la production électrique</a:t>
            </a:r>
          </a:p>
        </p:txBody>
      </p:sp>
    </p:spTree>
    <p:extLst>
      <p:ext uri="{BB962C8B-B14F-4D97-AF65-F5344CB8AC3E}">
        <p14:creationId xmlns:p14="http://schemas.microsoft.com/office/powerpoint/2010/main" val="291864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H" sz="1800" dirty="0"/>
              <a:t>Les coûts marginaux de la dernière installation dont on a encore besoin pour couvrir la demande déterminent le prix de l’électricité au moment t en Europe!</a:t>
            </a:r>
            <a:endParaRPr lang="de-CH" sz="1800" dirty="0"/>
          </a:p>
        </p:txBody>
      </p:sp>
      <p:cxnSp>
        <p:nvCxnSpPr>
          <p:cNvPr id="16" name="Connecteur droit avec flèche 15"/>
          <p:cNvCxnSpPr/>
          <p:nvPr/>
        </p:nvCxnSpPr>
        <p:spPr>
          <a:xfrm flipV="1">
            <a:off x="827001" y="1491630"/>
            <a:ext cx="0" cy="28083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433928" y="4107658"/>
            <a:ext cx="673484" cy="18573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grpSp>
        <p:nvGrpSpPr>
          <p:cNvPr id="48" name="Groupe 47"/>
          <p:cNvGrpSpPr/>
          <p:nvPr/>
        </p:nvGrpSpPr>
        <p:grpSpPr>
          <a:xfrm>
            <a:off x="839840" y="4062846"/>
            <a:ext cx="594066" cy="242101"/>
            <a:chOff x="693093" y="5536686"/>
            <a:chExt cx="792088" cy="166400"/>
          </a:xfrm>
        </p:grpSpPr>
        <p:sp>
          <p:nvSpPr>
            <p:cNvPr id="22" name="Rectangle 21"/>
            <p:cNvSpPr/>
            <p:nvPr/>
          </p:nvSpPr>
          <p:spPr>
            <a:xfrm>
              <a:off x="693093" y="5585223"/>
              <a:ext cx="792088" cy="1178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47" name="ZoneTexte 46"/>
            <p:cNvSpPr txBox="1"/>
            <p:nvPr/>
          </p:nvSpPr>
          <p:spPr>
            <a:xfrm>
              <a:off x="732664" y="5536686"/>
              <a:ext cx="676275" cy="158655"/>
            </a:xfrm>
            <a:prstGeom prst="rect">
              <a:avLst/>
            </a:prstGeom>
            <a:noFill/>
          </p:spPr>
          <p:txBody>
            <a:bodyPr wrap="square" rtlCol="0">
              <a:spAutoFit/>
            </a:bodyPr>
            <a:lstStyle/>
            <a:p>
              <a:r>
                <a:rPr lang="fr-CH" sz="900" dirty="0"/>
                <a:t>Solaire</a:t>
              </a:r>
            </a:p>
          </p:txBody>
        </p:sp>
      </p:grpSp>
      <p:grpSp>
        <p:nvGrpSpPr>
          <p:cNvPr id="49" name="Groupe 48"/>
          <p:cNvGrpSpPr/>
          <p:nvPr/>
        </p:nvGrpSpPr>
        <p:grpSpPr>
          <a:xfrm>
            <a:off x="1435900" y="2448362"/>
            <a:ext cx="4221956" cy="2052036"/>
            <a:chOff x="1914525" y="3264476"/>
            <a:chExt cx="5629275" cy="2736048"/>
          </a:xfrm>
        </p:grpSpPr>
        <p:grpSp>
          <p:nvGrpSpPr>
            <p:cNvPr id="44" name="Groupe 43"/>
            <p:cNvGrpSpPr/>
            <p:nvPr/>
          </p:nvGrpSpPr>
          <p:grpSpPr>
            <a:xfrm>
              <a:off x="6057900" y="3264476"/>
              <a:ext cx="1485900" cy="2466975"/>
              <a:chOff x="5638800" y="3264476"/>
              <a:chExt cx="1485900" cy="2466975"/>
            </a:xfrm>
          </p:grpSpPr>
          <p:sp>
            <p:nvSpPr>
              <p:cNvPr id="35" name="Forme libre 34"/>
              <p:cNvSpPr/>
              <p:nvPr/>
            </p:nvSpPr>
            <p:spPr>
              <a:xfrm>
                <a:off x="5638800" y="3264476"/>
                <a:ext cx="1485900" cy="2466975"/>
              </a:xfrm>
              <a:custGeom>
                <a:avLst/>
                <a:gdLst>
                  <a:gd name="connsiteX0" fmla="*/ 0 w 1466850"/>
                  <a:gd name="connsiteY0" fmla="*/ 2457450 h 2457450"/>
                  <a:gd name="connsiteX1" fmla="*/ 1466850 w 1466850"/>
                  <a:gd name="connsiteY1" fmla="*/ 2457450 h 2457450"/>
                  <a:gd name="connsiteX2" fmla="*/ 1447800 w 1466850"/>
                  <a:gd name="connsiteY2" fmla="*/ 0 h 2457450"/>
                  <a:gd name="connsiteX3" fmla="*/ 0 w 1466850"/>
                  <a:gd name="connsiteY3" fmla="*/ 752475 h 2457450"/>
                  <a:gd name="connsiteX4" fmla="*/ 0 w 1466850"/>
                  <a:gd name="connsiteY4" fmla="*/ 2457450 h 2457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850" h="2457450">
                    <a:moveTo>
                      <a:pt x="0" y="2457450"/>
                    </a:moveTo>
                    <a:lnTo>
                      <a:pt x="1466850" y="2457450"/>
                    </a:lnTo>
                    <a:lnTo>
                      <a:pt x="1447800" y="0"/>
                    </a:lnTo>
                    <a:lnTo>
                      <a:pt x="0" y="752475"/>
                    </a:lnTo>
                    <a:lnTo>
                      <a:pt x="0" y="245745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p>
            </p:txBody>
          </p:sp>
          <p:sp>
            <p:nvSpPr>
              <p:cNvPr id="36" name="ZoneTexte 35"/>
              <p:cNvSpPr txBox="1"/>
              <p:nvPr/>
            </p:nvSpPr>
            <p:spPr>
              <a:xfrm>
                <a:off x="6080527" y="4309617"/>
                <a:ext cx="695325" cy="400109"/>
              </a:xfrm>
              <a:prstGeom prst="rect">
                <a:avLst/>
              </a:prstGeom>
              <a:noFill/>
            </p:spPr>
            <p:txBody>
              <a:bodyPr wrap="square" rtlCol="0">
                <a:spAutoFit/>
              </a:bodyPr>
              <a:lstStyle/>
              <a:p>
                <a:r>
                  <a:rPr lang="fr-CH" sz="1350" dirty="0" err="1"/>
                  <a:t>Gas</a:t>
                </a:r>
                <a:endParaRPr lang="fr-CH" sz="1350" dirty="0"/>
              </a:p>
            </p:txBody>
          </p:sp>
        </p:grpSp>
        <p:grpSp>
          <p:nvGrpSpPr>
            <p:cNvPr id="43" name="Groupe 42"/>
            <p:cNvGrpSpPr/>
            <p:nvPr/>
          </p:nvGrpSpPr>
          <p:grpSpPr>
            <a:xfrm>
              <a:off x="4591050" y="4512252"/>
              <a:ext cx="1466850" cy="1219200"/>
              <a:chOff x="4171950" y="4512252"/>
              <a:chExt cx="1466850" cy="1219200"/>
            </a:xfrm>
          </p:grpSpPr>
          <p:sp>
            <p:nvSpPr>
              <p:cNvPr id="25" name="Organigramme : Entrée manuelle 24"/>
              <p:cNvSpPr/>
              <p:nvPr/>
            </p:nvSpPr>
            <p:spPr>
              <a:xfrm>
                <a:off x="4171950" y="4512252"/>
                <a:ext cx="1466850" cy="1219200"/>
              </a:xfrm>
              <a:prstGeom prst="flowChartManualInpu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38" name="ZoneTexte 37"/>
              <p:cNvSpPr txBox="1"/>
              <p:nvPr/>
            </p:nvSpPr>
            <p:spPr>
              <a:xfrm>
                <a:off x="4438649" y="5067300"/>
                <a:ext cx="1047751" cy="400109"/>
              </a:xfrm>
              <a:prstGeom prst="rect">
                <a:avLst/>
              </a:prstGeom>
              <a:noFill/>
            </p:spPr>
            <p:txBody>
              <a:bodyPr wrap="square" rtlCol="0">
                <a:spAutoFit/>
              </a:bodyPr>
              <a:lstStyle/>
              <a:p>
                <a:r>
                  <a:rPr lang="fr-CH" sz="1350" dirty="0">
                    <a:solidFill>
                      <a:schemeClr val="bg1"/>
                    </a:solidFill>
                  </a:rPr>
                  <a:t>Charbon</a:t>
                </a:r>
              </a:p>
            </p:txBody>
          </p:sp>
        </p:grpSp>
        <p:grpSp>
          <p:nvGrpSpPr>
            <p:cNvPr id="46" name="Groupe 45"/>
            <p:cNvGrpSpPr/>
            <p:nvPr/>
          </p:nvGrpSpPr>
          <p:grpSpPr>
            <a:xfrm>
              <a:off x="1914525" y="5332939"/>
              <a:ext cx="1857375" cy="415789"/>
              <a:chOff x="1466850" y="5342464"/>
              <a:chExt cx="1857375" cy="415789"/>
            </a:xfrm>
          </p:grpSpPr>
          <p:sp>
            <p:nvSpPr>
              <p:cNvPr id="23" name="Rectangle 22"/>
              <p:cNvSpPr/>
              <p:nvPr/>
            </p:nvSpPr>
            <p:spPr>
              <a:xfrm>
                <a:off x="1492796" y="5465945"/>
                <a:ext cx="1831429" cy="29230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45" name="ZoneTexte 44"/>
              <p:cNvSpPr txBox="1"/>
              <p:nvPr/>
            </p:nvSpPr>
            <p:spPr>
              <a:xfrm>
                <a:off x="1466850" y="5342464"/>
                <a:ext cx="695325" cy="400110"/>
              </a:xfrm>
              <a:prstGeom prst="rect">
                <a:avLst/>
              </a:prstGeom>
              <a:noFill/>
            </p:spPr>
            <p:txBody>
              <a:bodyPr wrap="square" rtlCol="0">
                <a:spAutoFit/>
              </a:bodyPr>
              <a:lstStyle/>
              <a:p>
                <a:r>
                  <a:rPr lang="fr-CH" sz="1350" dirty="0"/>
                  <a:t>vent</a:t>
                </a:r>
              </a:p>
            </p:txBody>
          </p:sp>
        </p:grpSp>
        <p:grpSp>
          <p:nvGrpSpPr>
            <p:cNvPr id="41" name="Groupe 40"/>
            <p:cNvGrpSpPr/>
            <p:nvPr/>
          </p:nvGrpSpPr>
          <p:grpSpPr>
            <a:xfrm>
              <a:off x="2790825" y="5323415"/>
              <a:ext cx="676275" cy="677109"/>
              <a:chOff x="2400300" y="3075515"/>
              <a:chExt cx="676275" cy="677109"/>
            </a:xfrm>
          </p:grpSpPr>
          <p:sp>
            <p:nvSpPr>
              <p:cNvPr id="24" name="Rectangle 23"/>
              <p:cNvSpPr/>
              <p:nvPr/>
            </p:nvSpPr>
            <p:spPr>
              <a:xfrm>
                <a:off x="2407196" y="3152776"/>
                <a:ext cx="669379" cy="33337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40" name="ZoneTexte 39"/>
              <p:cNvSpPr txBox="1"/>
              <p:nvPr/>
            </p:nvSpPr>
            <p:spPr>
              <a:xfrm>
                <a:off x="2400300" y="3075515"/>
                <a:ext cx="666750" cy="677109"/>
              </a:xfrm>
              <a:prstGeom prst="rect">
                <a:avLst/>
              </a:prstGeom>
              <a:noFill/>
            </p:spPr>
            <p:txBody>
              <a:bodyPr wrap="square" rtlCol="0">
                <a:spAutoFit/>
              </a:bodyPr>
              <a:lstStyle/>
              <a:p>
                <a:r>
                  <a:rPr lang="fr-CH" sz="1350" dirty="0" err="1">
                    <a:solidFill>
                      <a:schemeClr val="bg1"/>
                    </a:solidFill>
                  </a:rPr>
                  <a:t>Hydr</a:t>
                </a:r>
                <a:endParaRPr lang="fr-CH" sz="1350" dirty="0">
                  <a:solidFill>
                    <a:schemeClr val="bg1"/>
                  </a:solidFill>
                </a:endParaRPr>
              </a:p>
            </p:txBody>
          </p:sp>
        </p:grpSp>
        <p:grpSp>
          <p:nvGrpSpPr>
            <p:cNvPr id="42" name="Groupe 41"/>
            <p:cNvGrpSpPr/>
            <p:nvPr/>
          </p:nvGrpSpPr>
          <p:grpSpPr>
            <a:xfrm>
              <a:off x="3429000" y="5114925"/>
              <a:ext cx="1209675" cy="619125"/>
              <a:chOff x="3009900" y="5114925"/>
              <a:chExt cx="1209675" cy="619125"/>
            </a:xfrm>
          </p:grpSpPr>
          <p:sp>
            <p:nvSpPr>
              <p:cNvPr id="27" name="Rectangle 26"/>
              <p:cNvSpPr/>
              <p:nvPr/>
            </p:nvSpPr>
            <p:spPr>
              <a:xfrm>
                <a:off x="3035846" y="5114925"/>
                <a:ext cx="1136104" cy="619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39" name="ZoneTexte 38"/>
              <p:cNvSpPr txBox="1"/>
              <p:nvPr/>
            </p:nvSpPr>
            <p:spPr>
              <a:xfrm>
                <a:off x="3009900" y="5219700"/>
                <a:ext cx="1209675" cy="400109"/>
              </a:xfrm>
              <a:prstGeom prst="rect">
                <a:avLst/>
              </a:prstGeom>
              <a:noFill/>
            </p:spPr>
            <p:txBody>
              <a:bodyPr wrap="square" rtlCol="0">
                <a:spAutoFit/>
              </a:bodyPr>
              <a:lstStyle/>
              <a:p>
                <a:r>
                  <a:rPr lang="fr-CH" sz="1350" dirty="0"/>
                  <a:t>Atome</a:t>
                </a:r>
              </a:p>
            </p:txBody>
          </p:sp>
        </p:grpSp>
      </p:grpSp>
      <p:cxnSp>
        <p:nvCxnSpPr>
          <p:cNvPr id="34" name="Connecteur droit 33"/>
          <p:cNvCxnSpPr/>
          <p:nvPr/>
        </p:nvCxnSpPr>
        <p:spPr>
          <a:xfrm>
            <a:off x="842963" y="2936081"/>
            <a:ext cx="4857749"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4289829" y="1742359"/>
            <a:ext cx="889392" cy="2565322"/>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0" name="ZoneTexte 49"/>
          <p:cNvSpPr txBox="1"/>
          <p:nvPr/>
        </p:nvSpPr>
        <p:spPr>
          <a:xfrm>
            <a:off x="6" y="2700344"/>
            <a:ext cx="778669" cy="507831"/>
          </a:xfrm>
          <a:prstGeom prst="rect">
            <a:avLst/>
          </a:prstGeom>
          <a:noFill/>
        </p:spPr>
        <p:txBody>
          <a:bodyPr wrap="square" rtlCol="0">
            <a:spAutoFit/>
          </a:bodyPr>
          <a:lstStyle/>
          <a:p>
            <a:r>
              <a:rPr lang="fr-CH" sz="1350" dirty="0">
                <a:solidFill>
                  <a:srgbClr val="00B050"/>
                </a:solidFill>
              </a:rPr>
              <a:t>Prix</a:t>
            </a:r>
          </a:p>
          <a:p>
            <a:r>
              <a:rPr lang="fr-CH" sz="1350" dirty="0">
                <a:solidFill>
                  <a:srgbClr val="00B050"/>
                </a:solidFill>
              </a:rPr>
              <a:t>Ct/ KWh</a:t>
            </a:r>
          </a:p>
        </p:txBody>
      </p:sp>
      <p:sp>
        <p:nvSpPr>
          <p:cNvPr id="51" name="ZoneTexte 50"/>
          <p:cNvSpPr txBox="1"/>
          <p:nvPr/>
        </p:nvSpPr>
        <p:spPr>
          <a:xfrm>
            <a:off x="2028827" y="4434055"/>
            <a:ext cx="3150394" cy="300082"/>
          </a:xfrm>
          <a:prstGeom prst="rect">
            <a:avLst/>
          </a:prstGeom>
          <a:noFill/>
        </p:spPr>
        <p:txBody>
          <a:bodyPr wrap="square" rtlCol="0">
            <a:spAutoFit/>
          </a:bodyPr>
          <a:lstStyle/>
          <a:p>
            <a:pPr algn="ctr"/>
            <a:r>
              <a:rPr lang="fr-CH" sz="1350" dirty="0"/>
              <a:t>Puissance en Europe</a:t>
            </a:r>
          </a:p>
        </p:txBody>
      </p:sp>
      <p:sp>
        <p:nvSpPr>
          <p:cNvPr id="52" name="ZoneTexte 51"/>
          <p:cNvSpPr txBox="1"/>
          <p:nvPr/>
        </p:nvSpPr>
        <p:spPr>
          <a:xfrm>
            <a:off x="3" y="1035848"/>
            <a:ext cx="1035844" cy="507831"/>
          </a:xfrm>
          <a:prstGeom prst="rect">
            <a:avLst/>
          </a:prstGeom>
          <a:noFill/>
        </p:spPr>
        <p:txBody>
          <a:bodyPr wrap="square" rtlCol="0">
            <a:spAutoFit/>
          </a:bodyPr>
          <a:lstStyle/>
          <a:p>
            <a:r>
              <a:rPr lang="fr-CH" sz="1350" dirty="0"/>
              <a:t>Coût marginal</a:t>
            </a:r>
          </a:p>
        </p:txBody>
      </p:sp>
      <p:cxnSp>
        <p:nvCxnSpPr>
          <p:cNvPr id="17" name="Connecteur droit avec flèche 16"/>
          <p:cNvCxnSpPr/>
          <p:nvPr/>
        </p:nvCxnSpPr>
        <p:spPr>
          <a:xfrm>
            <a:off x="827001" y="4306230"/>
            <a:ext cx="5832648"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Ellipse 30"/>
          <p:cNvSpPr/>
          <p:nvPr/>
        </p:nvSpPr>
        <p:spPr>
          <a:xfrm>
            <a:off x="941302" y="1503670"/>
            <a:ext cx="285750" cy="117443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solidFill>
                <a:srgbClr val="FFC000"/>
              </a:solidFill>
            </a:endParaRPr>
          </a:p>
        </p:txBody>
      </p:sp>
      <p:sp>
        <p:nvSpPr>
          <p:cNvPr id="32" name="Ellipse 31"/>
          <p:cNvSpPr/>
          <p:nvPr/>
        </p:nvSpPr>
        <p:spPr>
          <a:xfrm>
            <a:off x="1761411" y="1762429"/>
            <a:ext cx="285750" cy="90868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33" name="Ellipse 32"/>
          <p:cNvSpPr/>
          <p:nvPr/>
        </p:nvSpPr>
        <p:spPr>
          <a:xfrm>
            <a:off x="1360594" y="1474926"/>
            <a:ext cx="285750" cy="121729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solidFill>
                <a:srgbClr val="FFC000"/>
              </a:solidFill>
            </a:endParaRPr>
          </a:p>
        </p:txBody>
      </p:sp>
      <p:sp>
        <p:nvSpPr>
          <p:cNvPr id="37" name="Ellipse 36"/>
          <p:cNvSpPr/>
          <p:nvPr/>
        </p:nvSpPr>
        <p:spPr>
          <a:xfrm>
            <a:off x="2432918" y="1610893"/>
            <a:ext cx="320040" cy="11529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3" name="Rectangle à coins arrondis 52"/>
          <p:cNvSpPr/>
          <p:nvPr/>
        </p:nvSpPr>
        <p:spPr>
          <a:xfrm>
            <a:off x="2447484" y="3030170"/>
            <a:ext cx="365760" cy="51115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4" name="Rectangle à coins arrondis 53"/>
          <p:cNvSpPr/>
          <p:nvPr/>
        </p:nvSpPr>
        <p:spPr>
          <a:xfrm>
            <a:off x="1785580" y="3243078"/>
            <a:ext cx="192749" cy="51424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5" name="Rectangle à coins arrondis 54"/>
          <p:cNvSpPr/>
          <p:nvPr/>
        </p:nvSpPr>
        <p:spPr>
          <a:xfrm>
            <a:off x="4774888" y="2556037"/>
            <a:ext cx="365760" cy="376226"/>
          </a:xfrm>
          <a:prstGeom prst="roundRect">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6" name="Ellipse 55"/>
          <p:cNvSpPr/>
          <p:nvPr/>
        </p:nvSpPr>
        <p:spPr>
          <a:xfrm>
            <a:off x="3584306" y="2877409"/>
            <a:ext cx="285750" cy="39228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7" name="Ellipse 56"/>
          <p:cNvSpPr/>
          <p:nvPr/>
        </p:nvSpPr>
        <p:spPr>
          <a:xfrm>
            <a:off x="4814893" y="2261456"/>
            <a:ext cx="285750" cy="19019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58" name="Rectangle à coins arrondis 57"/>
          <p:cNvSpPr/>
          <p:nvPr/>
        </p:nvSpPr>
        <p:spPr>
          <a:xfrm>
            <a:off x="3543964" y="3290336"/>
            <a:ext cx="365760" cy="224641"/>
          </a:xfrm>
          <a:prstGeom prst="round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cxnSp>
        <p:nvCxnSpPr>
          <p:cNvPr id="59" name="Connecteur droit 58"/>
          <p:cNvCxnSpPr/>
          <p:nvPr/>
        </p:nvCxnSpPr>
        <p:spPr>
          <a:xfrm>
            <a:off x="827001" y="3500200"/>
            <a:ext cx="4873711" cy="0"/>
          </a:xfrm>
          <a:prstGeom prst="line">
            <a:avLst/>
          </a:prstGeom>
          <a:ln w="44450" cap="flat" cmpd="sng" algn="ctr">
            <a:solidFill>
              <a:srgbClr val="00B05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0" name="Rectangle à coins arrondis 59"/>
          <p:cNvSpPr/>
          <p:nvPr/>
        </p:nvSpPr>
        <p:spPr>
          <a:xfrm>
            <a:off x="6113620" y="2674535"/>
            <a:ext cx="365760" cy="18002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61" name="Ellipse 60"/>
          <p:cNvSpPr/>
          <p:nvPr/>
        </p:nvSpPr>
        <p:spPr>
          <a:xfrm>
            <a:off x="6196483" y="1173286"/>
            <a:ext cx="200034" cy="54607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62" name="ZoneTexte 61"/>
          <p:cNvSpPr txBox="1"/>
          <p:nvPr/>
        </p:nvSpPr>
        <p:spPr>
          <a:xfrm>
            <a:off x="5786361" y="1725782"/>
            <a:ext cx="1221581" cy="715581"/>
          </a:xfrm>
          <a:prstGeom prst="rect">
            <a:avLst/>
          </a:prstGeom>
          <a:noFill/>
        </p:spPr>
        <p:txBody>
          <a:bodyPr wrap="square" rtlCol="0">
            <a:spAutoFit/>
          </a:bodyPr>
          <a:lstStyle/>
          <a:p>
            <a:r>
              <a:rPr lang="fr-CH" sz="1350" dirty="0"/>
              <a:t>Coûts totaux nouvelles installations</a:t>
            </a:r>
          </a:p>
        </p:txBody>
      </p:sp>
      <p:sp>
        <p:nvSpPr>
          <p:cNvPr id="63" name="ZoneTexte 62"/>
          <p:cNvSpPr txBox="1"/>
          <p:nvPr/>
        </p:nvSpPr>
        <p:spPr>
          <a:xfrm>
            <a:off x="5850654" y="2920594"/>
            <a:ext cx="1157288" cy="923330"/>
          </a:xfrm>
          <a:prstGeom prst="rect">
            <a:avLst/>
          </a:prstGeom>
          <a:noFill/>
        </p:spPr>
        <p:txBody>
          <a:bodyPr wrap="square" rtlCol="0">
            <a:spAutoFit/>
          </a:bodyPr>
          <a:lstStyle/>
          <a:p>
            <a:r>
              <a:rPr lang="fr-CH" sz="1350" dirty="0"/>
              <a:t>Coûts totaux</a:t>
            </a:r>
          </a:p>
          <a:p>
            <a:r>
              <a:rPr lang="fr-CH" sz="1350" dirty="0"/>
              <a:t>anciennes installations amorties</a:t>
            </a:r>
          </a:p>
        </p:txBody>
      </p:sp>
      <p:sp>
        <p:nvSpPr>
          <p:cNvPr id="7" name="ZoneTexte 6"/>
          <p:cNvSpPr txBox="1"/>
          <p:nvPr/>
        </p:nvSpPr>
        <p:spPr>
          <a:xfrm>
            <a:off x="3563774" y="1402355"/>
            <a:ext cx="1926911" cy="307777"/>
          </a:xfrm>
          <a:prstGeom prst="rect">
            <a:avLst/>
          </a:prstGeom>
          <a:noFill/>
        </p:spPr>
        <p:txBody>
          <a:bodyPr wrap="square" rtlCol="0">
            <a:spAutoFit/>
          </a:bodyPr>
          <a:lstStyle/>
          <a:p>
            <a:r>
              <a:rPr lang="fr-CH" sz="1400" dirty="0">
                <a:solidFill>
                  <a:schemeClr val="accent6">
                    <a:lumMod val="75000"/>
                  </a:schemeClr>
                </a:solidFill>
              </a:rPr>
              <a:t>Demande (inélastique) </a:t>
            </a:r>
          </a:p>
        </p:txBody>
      </p:sp>
    </p:spTree>
    <p:extLst>
      <p:ext uri="{BB962C8B-B14F-4D97-AF65-F5344CB8AC3E}">
        <p14:creationId xmlns:p14="http://schemas.microsoft.com/office/powerpoint/2010/main" val="294264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7037E-7 1.35802E-6 L 0.08819 1.35802E-6 " pathEditMode="relative" rAng="0" ptsTypes="AA">
                                      <p:cBhvr>
                                        <p:cTn id="6" dur="2000" fill="hold"/>
                                        <p:tgtEl>
                                          <p:spTgt spid="49"/>
                                        </p:tgtEl>
                                        <p:attrNameLst>
                                          <p:attrName>ppt_x</p:attrName>
                                          <p:attrName>ppt_y</p:attrName>
                                        </p:attrNameLst>
                                      </p:cBhvr>
                                      <p:rCtr x="4398" y="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33333E-6 9.87654E-7 L -3.33333E-6 0.09321 " pathEditMode="relative" rAng="0" ptsTypes="AA">
                                      <p:cBhvr>
                                        <p:cTn id="10" dur="2000" fill="hold"/>
                                        <p:tgtEl>
                                          <p:spTgt spid="34"/>
                                        </p:tgtEl>
                                        <p:attrNameLst>
                                          <p:attrName>ppt_x</p:attrName>
                                          <p:attrName>ppt_y</p:attrName>
                                        </p:attrNameLst>
                                      </p:cBhvr>
                                      <p:rCtr x="0" y="4660"/>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nodeType="clickEffect">
                                  <p:stCondLst>
                                    <p:cond delay="0"/>
                                  </p:stCondLst>
                                  <p:childTnLst>
                                    <p:animMotion origin="layout" path="M 0.08426 1.35802E-6 L -0.05833 1.35802E-6 " pathEditMode="relative" rAng="0" ptsTypes="AA">
                                      <p:cBhvr>
                                        <p:cTn id="14" dur="2000" fill="hold"/>
                                        <p:tgtEl>
                                          <p:spTgt spid="49"/>
                                        </p:tgtEl>
                                        <p:attrNameLst>
                                          <p:attrName>ppt_x</p:attrName>
                                          <p:attrName>ppt_y</p:attrName>
                                        </p:attrNameLst>
                                      </p:cBhvr>
                                      <p:rCtr x="-7130" y="0"/>
                                    </p:animMotion>
                                  </p:childTnLst>
                                </p:cTn>
                              </p:par>
                            </p:childTnLst>
                          </p:cTn>
                        </p:par>
                      </p:childTnLst>
                    </p:cTn>
                  </p:par>
                  <p:par>
                    <p:cTn id="15" fill="hold">
                      <p:stCondLst>
                        <p:cond delay="indefinite"/>
                      </p:stCondLst>
                      <p:childTnLst>
                        <p:par>
                          <p:cTn id="16" fill="hold">
                            <p:stCondLst>
                              <p:cond delay="0"/>
                            </p:stCondLst>
                            <p:childTnLst>
                              <p:par>
                                <p:cTn id="17" presetID="64" presetClass="path" presetSubtype="0" accel="50000" decel="50000" fill="hold" nodeType="clickEffect">
                                  <p:stCondLst>
                                    <p:cond delay="0"/>
                                  </p:stCondLst>
                                  <p:childTnLst>
                                    <p:animMotion origin="layout" path="M -3.33333E-6 0.09321 L -3.33333E-6 -0.03889 " pathEditMode="relative" rAng="0" ptsTypes="AA">
                                      <p:cBhvr>
                                        <p:cTn id="18" dur="2000" fill="hold"/>
                                        <p:tgtEl>
                                          <p:spTgt spid="34"/>
                                        </p:tgtEl>
                                        <p:attrNameLst>
                                          <p:attrName>ppt_x</p:attrName>
                                          <p:attrName>ppt_y</p:attrName>
                                        </p:attrNameLst>
                                      </p:cBhvr>
                                      <p:rCtr x="0" y="-6605"/>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ppt_x"/>
                                          </p:val>
                                        </p:tav>
                                        <p:tav tm="100000">
                                          <p:val>
                                            <p:strVal val="#ppt_x"/>
                                          </p:val>
                                        </p:tav>
                                      </p:tavLst>
                                    </p:anim>
                                    <p:anim calcmode="lin" valueType="num">
                                      <p:cBhvr additive="base">
                                        <p:cTn id="34" dur="500" fill="hold"/>
                                        <p:tgtEl>
                                          <p:spTgt spid="5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additive="base">
                                        <p:cTn id="37" dur="500" fill="hold"/>
                                        <p:tgtEl>
                                          <p:spTgt spid="54"/>
                                        </p:tgtEl>
                                        <p:attrNameLst>
                                          <p:attrName>ppt_x</p:attrName>
                                        </p:attrNameLst>
                                      </p:cBhvr>
                                      <p:tavLst>
                                        <p:tav tm="0">
                                          <p:val>
                                            <p:strVal val="#ppt_x"/>
                                          </p:val>
                                        </p:tav>
                                        <p:tav tm="100000">
                                          <p:val>
                                            <p:strVal val="#ppt_x"/>
                                          </p:val>
                                        </p:tav>
                                      </p:tavLst>
                                    </p:anim>
                                    <p:anim calcmode="lin" valueType="num">
                                      <p:cBhvr additive="base">
                                        <p:cTn id="38" dur="500" fill="hold"/>
                                        <p:tgtEl>
                                          <p:spTgt spid="5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ppt_x"/>
                                          </p:val>
                                        </p:tav>
                                        <p:tav tm="100000">
                                          <p:val>
                                            <p:strVal val="#ppt_x"/>
                                          </p:val>
                                        </p:tav>
                                      </p:tavLst>
                                    </p:anim>
                                    <p:anim calcmode="lin" valueType="num">
                                      <p:cBhvr additive="base">
                                        <p:cTn id="42" dur="500" fill="hold"/>
                                        <p:tgtEl>
                                          <p:spTgt spid="5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ppt_x"/>
                                          </p:val>
                                        </p:tav>
                                        <p:tav tm="100000">
                                          <p:val>
                                            <p:strVal val="#ppt_x"/>
                                          </p:val>
                                        </p:tav>
                                      </p:tavLst>
                                    </p:anim>
                                    <p:anim calcmode="lin" valueType="num">
                                      <p:cBhvr additive="base">
                                        <p:cTn id="46"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ppt_x"/>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ppt_x"/>
                                          </p:val>
                                        </p:tav>
                                        <p:tav tm="100000">
                                          <p:val>
                                            <p:strVal val="#ppt_x"/>
                                          </p:val>
                                        </p:tav>
                                      </p:tavLst>
                                    </p:anim>
                                    <p:anim calcmode="lin" valueType="num">
                                      <p:cBhvr additive="base">
                                        <p:cTn id="66" dur="500" fill="hold"/>
                                        <p:tgtEl>
                                          <p:spTgt spid="3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500" fill="hold"/>
                                        <p:tgtEl>
                                          <p:spTgt spid="37"/>
                                        </p:tgtEl>
                                        <p:attrNameLst>
                                          <p:attrName>ppt_x</p:attrName>
                                        </p:attrNameLst>
                                      </p:cBhvr>
                                      <p:tavLst>
                                        <p:tav tm="0">
                                          <p:val>
                                            <p:strVal val="#ppt_x"/>
                                          </p:val>
                                        </p:tav>
                                        <p:tav tm="100000">
                                          <p:val>
                                            <p:strVal val="#ppt_x"/>
                                          </p:val>
                                        </p:tav>
                                      </p:tavLst>
                                    </p:anim>
                                    <p:anim calcmode="lin" valueType="num">
                                      <p:cBhvr additive="base">
                                        <p:cTn id="70" dur="500" fill="hold"/>
                                        <p:tgtEl>
                                          <p:spTgt spid="3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fill="hold"/>
                                        <p:tgtEl>
                                          <p:spTgt spid="56"/>
                                        </p:tgtEl>
                                        <p:attrNameLst>
                                          <p:attrName>ppt_x</p:attrName>
                                        </p:attrNameLst>
                                      </p:cBhvr>
                                      <p:tavLst>
                                        <p:tav tm="0">
                                          <p:val>
                                            <p:strVal val="#ppt_x"/>
                                          </p:val>
                                        </p:tav>
                                        <p:tav tm="100000">
                                          <p:val>
                                            <p:strVal val="#ppt_x"/>
                                          </p:val>
                                        </p:tav>
                                      </p:tavLst>
                                    </p:anim>
                                    <p:anim calcmode="lin" valueType="num">
                                      <p:cBhvr additive="base">
                                        <p:cTn id="74" dur="500" fill="hold"/>
                                        <p:tgtEl>
                                          <p:spTgt spid="5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fill="hold"/>
                                        <p:tgtEl>
                                          <p:spTgt spid="57"/>
                                        </p:tgtEl>
                                        <p:attrNameLst>
                                          <p:attrName>ppt_x</p:attrName>
                                        </p:attrNameLst>
                                      </p:cBhvr>
                                      <p:tavLst>
                                        <p:tav tm="0">
                                          <p:val>
                                            <p:strVal val="#ppt_x"/>
                                          </p:val>
                                        </p:tav>
                                        <p:tav tm="100000">
                                          <p:val>
                                            <p:strVal val="#ppt_x"/>
                                          </p:val>
                                        </p:tav>
                                      </p:tavLst>
                                    </p:anim>
                                    <p:anim calcmode="lin" valueType="num">
                                      <p:cBhvr additive="base">
                                        <p:cTn id="7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P spid="53" grpId="0" animBg="1"/>
      <p:bldP spid="54" grpId="0" animBg="1"/>
      <p:bldP spid="55" grpId="0" animBg="1"/>
      <p:bldP spid="56" grpId="0" animBg="1"/>
      <p:bldP spid="57" grpId="0" animBg="1"/>
      <p:bldP spid="58" grpId="0" animBg="1"/>
      <p:bldP spid="60" grpId="0" animBg="1"/>
      <p:bldP spid="61" grpId="0" animBg="1"/>
      <p:bldP spid="62"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05979"/>
            <a:ext cx="6515100" cy="358226"/>
          </a:xfrm>
        </p:spPr>
        <p:txBody>
          <a:bodyPr>
            <a:normAutofit fontScale="90000"/>
          </a:bodyPr>
          <a:lstStyle/>
          <a:p>
            <a:pPr algn="l"/>
            <a:r>
              <a:rPr lang="fr-CH" sz="1800" b="1" dirty="0"/>
              <a:t>Défaillance de marché Nr 1: Pas de couverture des coûts totaux</a:t>
            </a:r>
          </a:p>
        </p:txBody>
      </p:sp>
      <p:sp>
        <p:nvSpPr>
          <p:cNvPr id="3" name="Espace réservé du contenu 2"/>
          <p:cNvSpPr>
            <a:spLocks noGrp="1"/>
          </p:cNvSpPr>
          <p:nvPr>
            <p:ph idx="1"/>
          </p:nvPr>
        </p:nvSpPr>
        <p:spPr>
          <a:xfrm>
            <a:off x="216440" y="651753"/>
            <a:ext cx="6326460" cy="4049456"/>
          </a:xfrm>
        </p:spPr>
        <p:txBody>
          <a:bodyPr>
            <a:noAutofit/>
          </a:bodyPr>
          <a:lstStyle/>
          <a:p>
            <a:pPr lvl="0"/>
            <a:r>
              <a:rPr lang="fr-CH" sz="1600" dirty="0"/>
              <a:t>Abandon de la génération fossile = de + en + d’installation caractérisées par :</a:t>
            </a:r>
          </a:p>
          <a:p>
            <a:pPr lvl="1"/>
            <a:r>
              <a:rPr lang="fr-CH" sz="1600" dirty="0"/>
              <a:t>des investissements </a:t>
            </a:r>
            <a:r>
              <a:rPr lang="fr-CH" sz="1600" dirty="0" err="1"/>
              <a:t>initiauxélevés</a:t>
            </a:r>
            <a:r>
              <a:rPr lang="fr-CH" sz="1600" dirty="0"/>
              <a:t> („</a:t>
            </a:r>
            <a:r>
              <a:rPr lang="fr-CH" sz="1600" dirty="0" err="1"/>
              <a:t>Sunk</a:t>
            </a:r>
            <a:r>
              <a:rPr lang="fr-CH" sz="1600" dirty="0"/>
              <a:t> </a:t>
            </a:r>
            <a:r>
              <a:rPr lang="fr-CH" sz="1600" dirty="0" err="1"/>
              <a:t>Cost</a:t>
            </a:r>
            <a:r>
              <a:rPr lang="fr-CH" sz="1600" dirty="0"/>
              <a:t>“) : hydro, solaire, éolien (nucléaire: idem, mais </a:t>
            </a:r>
            <a:r>
              <a:rPr lang="fr-CH" sz="1600" dirty="0" err="1"/>
              <a:t>Sunk-cost</a:t>
            </a:r>
            <a:r>
              <a:rPr lang="fr-CH" sz="1600" dirty="0"/>
              <a:t> au début et à la fin). </a:t>
            </a:r>
          </a:p>
          <a:p>
            <a:pPr lvl="1"/>
            <a:r>
              <a:rPr lang="fr-CH" sz="1600" dirty="0"/>
              <a:t>des coûts marginaux bas: que l’on arrête ou que l’on enclenche une installation solaire, hydro ou nucléaire ne change quasiment rien aux coûts.  </a:t>
            </a:r>
          </a:p>
          <a:p>
            <a:r>
              <a:rPr lang="fr-CH" sz="1600" dirty="0"/>
              <a:t>Prix spot: coût marginal de la dernière installation dont il y a encore besoin en Europe pour couvrir les besoins. Très bas, sauf lorsqu’il faut employer beaucoup de gaz.</a:t>
            </a:r>
          </a:p>
          <a:p>
            <a:r>
              <a:rPr lang="fr-CH" sz="1600" dirty="0"/>
              <a:t>Cette dernière installation (et beaucoup d’autres) ne </a:t>
            </a:r>
            <a:br>
              <a:rPr lang="fr-CH" sz="1600" dirty="0"/>
            </a:br>
            <a:r>
              <a:rPr lang="fr-CH" sz="1600" dirty="0"/>
              <a:t>couvre pas ses coûts fixes (personnel, amortissement, </a:t>
            </a:r>
            <a:br>
              <a:rPr lang="fr-CH" sz="1600" dirty="0"/>
            </a:br>
            <a:r>
              <a:rPr lang="fr-CH" sz="1600" dirty="0"/>
              <a:t>capital). </a:t>
            </a:r>
            <a:r>
              <a:rPr lang="fr-CH" sz="1600" b="1" dirty="0">
                <a:sym typeface="Wingdings" panose="05000000000000000000" pitchFamily="2" charset="2"/>
              </a:rPr>
              <a:t> </a:t>
            </a:r>
            <a:r>
              <a:rPr lang="fr-CH" sz="1600" b="1" dirty="0" err="1">
                <a:sym typeface="Wingdings" panose="05000000000000000000" pitchFamily="2" charset="2"/>
              </a:rPr>
              <a:t>Missing</a:t>
            </a:r>
            <a:r>
              <a:rPr lang="fr-CH" sz="1600" b="1" dirty="0">
                <a:sym typeface="Wingdings" panose="05000000000000000000" pitchFamily="2" charset="2"/>
              </a:rPr>
              <a:t> Money </a:t>
            </a:r>
            <a:r>
              <a:rPr lang="fr-CH" sz="1600" b="1" dirty="0" err="1">
                <a:sym typeface="Wingdings" panose="05000000000000000000" pitchFamily="2" charset="2"/>
              </a:rPr>
              <a:t>problem</a:t>
            </a:r>
            <a:r>
              <a:rPr lang="fr-CH" sz="1600" b="1" dirty="0">
                <a:sym typeface="Wingdings" panose="05000000000000000000" pitchFamily="2" charset="2"/>
              </a:rPr>
              <a:t>.</a:t>
            </a:r>
          </a:p>
          <a:p>
            <a:r>
              <a:rPr lang="fr-CH" sz="1600" dirty="0">
                <a:sym typeface="Wingdings" panose="05000000000000000000" pitchFamily="2" charset="2"/>
              </a:rPr>
              <a:t>Pas un problème grave pour une ancienne installation</a:t>
            </a:r>
            <a:br>
              <a:rPr lang="fr-CH" sz="1600" dirty="0">
                <a:sym typeface="Wingdings" panose="05000000000000000000" pitchFamily="2" charset="2"/>
              </a:rPr>
            </a:br>
            <a:r>
              <a:rPr lang="fr-CH" sz="1600" dirty="0">
                <a:sym typeface="Wingdings" panose="05000000000000000000" pitchFamily="2" charset="2"/>
              </a:rPr>
              <a:t>amortie. Problème rédhibitoire pour investir: aucune </a:t>
            </a:r>
            <a:br>
              <a:rPr lang="fr-CH" sz="1600" dirty="0">
                <a:sym typeface="Wingdings" panose="05000000000000000000" pitchFamily="2" charset="2"/>
              </a:rPr>
            </a:br>
            <a:r>
              <a:rPr lang="fr-CH" sz="1600" dirty="0">
                <a:sym typeface="Wingdings" panose="05000000000000000000" pitchFamily="2" charset="2"/>
              </a:rPr>
              <a:t>perspective d’amortissement et de rendement, </a:t>
            </a:r>
            <a:br>
              <a:rPr lang="fr-CH" sz="1600" dirty="0">
                <a:sym typeface="Wingdings" panose="05000000000000000000" pitchFamily="2" charset="2"/>
              </a:rPr>
            </a:br>
            <a:r>
              <a:rPr lang="fr-CH" sz="1600" dirty="0">
                <a:sym typeface="Wingdings" panose="05000000000000000000" pitchFamily="2" charset="2"/>
              </a:rPr>
              <a:t>surtout avec le longues durée d’amortissement.</a:t>
            </a:r>
            <a:r>
              <a:rPr lang="fr-CH" sz="1500" dirty="0">
                <a:sym typeface="Wingdings" panose="05000000000000000000" pitchFamily="2" charset="2"/>
              </a:rPr>
              <a:t> </a:t>
            </a:r>
            <a:endParaRPr lang="fr-CH" sz="1500" dirty="0"/>
          </a:p>
        </p:txBody>
      </p:sp>
      <p:pic>
        <p:nvPicPr>
          <p:cNvPr id="8" name="Image 7"/>
          <p:cNvPicPr>
            <a:picLocks noChangeAspect="1"/>
          </p:cNvPicPr>
          <p:nvPr/>
        </p:nvPicPr>
        <p:blipFill>
          <a:blip r:embed="rId3"/>
          <a:stretch>
            <a:fillRect/>
          </a:stretch>
        </p:blipFill>
        <p:spPr>
          <a:xfrm>
            <a:off x="5065907" y="3355436"/>
            <a:ext cx="1626721" cy="1634854"/>
          </a:xfrm>
          <a:prstGeom prst="rect">
            <a:avLst/>
          </a:prstGeom>
        </p:spPr>
      </p:pic>
    </p:spTree>
    <p:extLst>
      <p:ext uri="{BB962C8B-B14F-4D97-AF65-F5344CB8AC3E}">
        <p14:creationId xmlns:p14="http://schemas.microsoft.com/office/powerpoint/2010/main" val="2513772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05979"/>
            <a:ext cx="6172200" cy="513868"/>
          </a:xfrm>
        </p:spPr>
        <p:txBody>
          <a:bodyPr>
            <a:normAutofit/>
          </a:bodyPr>
          <a:lstStyle/>
          <a:p>
            <a:r>
              <a:rPr lang="de-CH" sz="2000" b="1" dirty="0" err="1"/>
              <a:t>Défaillance</a:t>
            </a:r>
            <a:r>
              <a:rPr lang="de-CH" sz="2000" b="1" dirty="0"/>
              <a:t> de </a:t>
            </a:r>
            <a:r>
              <a:rPr lang="de-CH" sz="2000" b="1" dirty="0" err="1"/>
              <a:t>marché</a:t>
            </a:r>
            <a:r>
              <a:rPr lang="de-CH" sz="2000" b="1" dirty="0"/>
              <a:t> </a:t>
            </a:r>
            <a:r>
              <a:rPr lang="de-CH" sz="2000" b="1" dirty="0" err="1"/>
              <a:t>Nr</a:t>
            </a:r>
            <a:r>
              <a:rPr lang="de-CH" sz="2000" b="1" dirty="0"/>
              <a:t> 2: </a:t>
            </a:r>
            <a:r>
              <a:rPr lang="de-CH" sz="2000" b="1" dirty="0" err="1"/>
              <a:t>coûts</a:t>
            </a:r>
            <a:r>
              <a:rPr lang="de-CH" sz="2000" b="1" dirty="0"/>
              <a:t> externes </a:t>
            </a:r>
            <a:endParaRPr lang="fr-CH" sz="2000" dirty="0"/>
          </a:p>
        </p:txBody>
      </p:sp>
      <p:sp>
        <p:nvSpPr>
          <p:cNvPr id="3" name="Espace réservé du contenu 2"/>
          <p:cNvSpPr>
            <a:spLocks noGrp="1"/>
          </p:cNvSpPr>
          <p:nvPr>
            <p:ph idx="1"/>
          </p:nvPr>
        </p:nvSpPr>
        <p:spPr/>
        <p:txBody>
          <a:bodyPr>
            <a:normAutofit/>
          </a:bodyPr>
          <a:lstStyle/>
          <a:p>
            <a:r>
              <a:rPr lang="fr-CH" sz="1800" dirty="0"/>
              <a:t>On pille la ressource naturelle à bas coût, ce qui prive les générations futures d’un climat maîtrisé et d’un usage futur de la ressource. </a:t>
            </a:r>
          </a:p>
          <a:p>
            <a:r>
              <a:rPr lang="fr-CH" sz="1800" dirty="0"/>
              <a:t>Une grande partie des coûts ne sont pas ou pas suffisamment intégrés de le prix de vente de l’électricité (réchauffement climatique, assurance nucléaire, gestion des déchets radioactifs)</a:t>
            </a:r>
          </a:p>
          <a:p>
            <a:r>
              <a:rPr lang="fr-CH" sz="1800" dirty="0"/>
              <a:t>Nous sommes loin d’une allocation optimale  des ressources. </a:t>
            </a:r>
          </a:p>
        </p:txBody>
      </p:sp>
    </p:spTree>
    <p:extLst>
      <p:ext uri="{BB962C8B-B14F-4D97-AF65-F5344CB8AC3E}">
        <p14:creationId xmlns:p14="http://schemas.microsoft.com/office/powerpoint/2010/main" val="839527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05979"/>
            <a:ext cx="6172200" cy="591689"/>
          </a:xfrm>
        </p:spPr>
        <p:txBody>
          <a:bodyPr>
            <a:normAutofit/>
          </a:bodyPr>
          <a:lstStyle/>
          <a:p>
            <a:r>
              <a:rPr lang="fr-CH" sz="2000" b="1" dirty="0"/>
              <a:t>Le marché électrique non régulé est une chimère </a:t>
            </a:r>
          </a:p>
        </p:txBody>
      </p:sp>
      <p:sp>
        <p:nvSpPr>
          <p:cNvPr id="3" name="Espace réservé du contenu 2"/>
          <p:cNvSpPr>
            <a:spLocks noGrp="1"/>
          </p:cNvSpPr>
          <p:nvPr>
            <p:ph idx="1"/>
          </p:nvPr>
        </p:nvSpPr>
        <p:spPr>
          <a:xfrm>
            <a:off x="342900" y="797668"/>
            <a:ext cx="6172200" cy="4173166"/>
          </a:xfrm>
        </p:spPr>
        <p:txBody>
          <a:bodyPr>
            <a:normAutofit fontScale="92500" lnSpcReduction="10000"/>
          </a:bodyPr>
          <a:lstStyle/>
          <a:p>
            <a:r>
              <a:rPr lang="fr-CH" sz="1800" dirty="0"/>
              <a:t>Pas de marché «</a:t>
            </a:r>
            <a:r>
              <a:rPr lang="fr-CH" sz="1800" i="1" dirty="0"/>
              <a:t>à l’équilibre naturel</a:t>
            </a:r>
            <a:r>
              <a:rPr lang="fr-CH" sz="1800" dirty="0"/>
              <a:t>» avant le «</a:t>
            </a:r>
            <a:r>
              <a:rPr lang="fr-CH" sz="1800" i="1" dirty="0"/>
              <a:t>péché original de l’intervention étatique</a:t>
            </a:r>
            <a:r>
              <a:rPr lang="fr-CH" sz="1800" dirty="0"/>
              <a:t>». L’état naturel = monopole de zone.</a:t>
            </a:r>
          </a:p>
          <a:p>
            <a:r>
              <a:rPr lang="fr-CH" sz="1800" dirty="0"/>
              <a:t>L’équilibre à long terme? Oligopole à l’échelle européenne </a:t>
            </a:r>
            <a:r>
              <a:rPr lang="de-CH" sz="1800" dirty="0"/>
              <a:t>≠ le </a:t>
            </a:r>
            <a:r>
              <a:rPr lang="de-CH" sz="1800" dirty="0" err="1"/>
              <a:t>contraire</a:t>
            </a:r>
            <a:r>
              <a:rPr lang="de-CH" sz="1800" dirty="0"/>
              <a:t> </a:t>
            </a:r>
            <a:r>
              <a:rPr lang="de-CH" sz="1800" dirty="0" err="1"/>
              <a:t>d’un</a:t>
            </a:r>
            <a:r>
              <a:rPr lang="de-CH" sz="1800" dirty="0"/>
              <a:t> </a:t>
            </a:r>
            <a:r>
              <a:rPr lang="de-CH" sz="1800" dirty="0" err="1"/>
              <a:t>marché</a:t>
            </a:r>
            <a:endParaRPr lang="fr-CH" sz="1800" dirty="0"/>
          </a:p>
          <a:p>
            <a:r>
              <a:rPr lang="fr-CH" sz="1800" dirty="0"/>
              <a:t>L’engagement de gaz et de charbon maintenait les prix de gros à un niveau moyen ou élevé. Sera de plus en plus rare.  Or, c’était ce qui permettait le fonctionnement du marché, en donnant une marche de couverture à l’hydro et au nucléaire.</a:t>
            </a:r>
          </a:p>
          <a:p>
            <a:r>
              <a:rPr lang="fr-CH" sz="1800" dirty="0"/>
              <a:t>La libéralisation a plus contribué à tuer le nucléaire que </a:t>
            </a:r>
            <a:r>
              <a:rPr lang="fr-CH" sz="1800" dirty="0" err="1"/>
              <a:t>Tschernobyl</a:t>
            </a:r>
            <a:r>
              <a:rPr lang="fr-CH" sz="1800" dirty="0"/>
              <a:t> et Fukushima réuni</a:t>
            </a:r>
          </a:p>
          <a:p>
            <a:r>
              <a:rPr lang="fr-CH" sz="1800" dirty="0"/>
              <a:t>Personne ne construit d’installation sans une aide à l’amortissement: RPC renouvelable ou modèle «</a:t>
            </a:r>
            <a:r>
              <a:rPr lang="fr-CH" sz="1800" dirty="0" err="1"/>
              <a:t>Hinkley</a:t>
            </a:r>
            <a:r>
              <a:rPr lang="fr-CH" sz="1800" dirty="0"/>
              <a:t>» point (UK: RPC nucléaire indexée + garantie d’emprunts).</a:t>
            </a:r>
          </a:p>
          <a:p>
            <a:r>
              <a:rPr lang="fr-CH" sz="1800" dirty="0"/>
              <a:t>Tel qu’il fonctionne aujourd’hui: le marché consiste à vivre de la substance sans la renouveler, avec un jours une pénurie et hausse brutale des prix après phase de sous-investissement</a:t>
            </a:r>
          </a:p>
        </p:txBody>
      </p:sp>
    </p:spTree>
    <p:extLst>
      <p:ext uri="{BB962C8B-B14F-4D97-AF65-F5344CB8AC3E}">
        <p14:creationId xmlns:p14="http://schemas.microsoft.com/office/powerpoint/2010/main" val="823169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05979"/>
            <a:ext cx="6172200" cy="484685"/>
          </a:xfrm>
        </p:spPr>
        <p:txBody>
          <a:bodyPr>
            <a:normAutofit/>
          </a:bodyPr>
          <a:lstStyle/>
          <a:p>
            <a:pPr algn="l"/>
            <a:r>
              <a:rPr lang="fr-CH" sz="2400" b="1" dirty="0"/>
              <a:t>4. Pilotage ou retour au monopole? </a:t>
            </a:r>
          </a:p>
        </p:txBody>
      </p:sp>
      <p:sp>
        <p:nvSpPr>
          <p:cNvPr id="6" name="ZoneTexte 5"/>
          <p:cNvSpPr txBox="1"/>
          <p:nvPr/>
        </p:nvSpPr>
        <p:spPr>
          <a:xfrm>
            <a:off x="342900" y="826851"/>
            <a:ext cx="2604581" cy="4247317"/>
          </a:xfrm>
          <a:prstGeom prst="rect">
            <a:avLst/>
          </a:prstGeom>
          <a:noFill/>
        </p:spPr>
        <p:txBody>
          <a:bodyPr wrap="square" rtlCol="0">
            <a:spAutoFit/>
          </a:bodyPr>
          <a:lstStyle/>
          <a:p>
            <a:r>
              <a:rPr lang="fr-CH" b="1" dirty="0"/>
              <a:t>Mérites du monopole</a:t>
            </a:r>
          </a:p>
          <a:p>
            <a:pPr marL="285750" indent="-285750">
              <a:buFont typeface="Arial" panose="020B0604020202020204" pitchFamily="34" charset="0"/>
              <a:buChar char="•"/>
            </a:pPr>
            <a:r>
              <a:rPr lang="fr-CH" dirty="0"/>
              <a:t>Amortissement et coût du capital inclus dans prix</a:t>
            </a:r>
          </a:p>
          <a:p>
            <a:pPr marL="285750" indent="-285750">
              <a:buFont typeface="Arial" panose="020B0604020202020204" pitchFamily="34" charset="0"/>
              <a:buChar char="•"/>
            </a:pPr>
            <a:r>
              <a:rPr lang="fr-CH" dirty="0"/>
              <a:t>Efficace, risque réduit, coût du capital avantageux («contrat de partenaires»).</a:t>
            </a:r>
          </a:p>
          <a:p>
            <a:pPr marL="285750" indent="-285750">
              <a:buFont typeface="Arial" panose="020B0604020202020204" pitchFamily="34" charset="0"/>
              <a:buChar char="•"/>
            </a:pPr>
            <a:r>
              <a:rPr lang="fr-CH" dirty="0"/>
              <a:t>Bonnes conditions de travail</a:t>
            </a:r>
          </a:p>
          <a:p>
            <a:pPr marL="285750" indent="-285750">
              <a:buFont typeface="Arial" panose="020B0604020202020204" pitchFamily="34" charset="0"/>
              <a:buChar char="•"/>
            </a:pPr>
            <a:r>
              <a:rPr lang="fr-CH" dirty="0"/>
              <a:t>Gains pour les collectivités publiques (pertes de toute façon pour elles)</a:t>
            </a:r>
          </a:p>
          <a:p>
            <a:endParaRPr lang="fr-CH" dirty="0"/>
          </a:p>
        </p:txBody>
      </p:sp>
      <p:sp>
        <p:nvSpPr>
          <p:cNvPr id="7" name="ZoneTexte 6"/>
          <p:cNvSpPr txBox="1"/>
          <p:nvPr/>
        </p:nvSpPr>
        <p:spPr>
          <a:xfrm>
            <a:off x="3622338" y="848521"/>
            <a:ext cx="3117714" cy="3970318"/>
          </a:xfrm>
          <a:prstGeom prst="rect">
            <a:avLst/>
          </a:prstGeom>
          <a:noFill/>
        </p:spPr>
        <p:txBody>
          <a:bodyPr wrap="square" rtlCol="0">
            <a:spAutoFit/>
          </a:bodyPr>
          <a:lstStyle/>
          <a:p>
            <a:r>
              <a:rPr lang="fr-CH" b="1" dirty="0"/>
              <a:t>Limites du monopole</a:t>
            </a:r>
          </a:p>
          <a:p>
            <a:pPr marL="285750" indent="-285750">
              <a:buFont typeface="Arial" panose="020B0604020202020204" pitchFamily="34" charset="0"/>
              <a:buChar char="•"/>
            </a:pPr>
            <a:r>
              <a:rPr lang="fr-CH" dirty="0"/>
              <a:t>Peu d’innovation</a:t>
            </a:r>
          </a:p>
          <a:p>
            <a:pPr marL="285750" indent="-285750">
              <a:buFont typeface="Arial" panose="020B0604020202020204" pitchFamily="34" charset="0"/>
              <a:buChar char="•"/>
            </a:pPr>
            <a:r>
              <a:rPr lang="fr-CH" dirty="0"/>
              <a:t>Combattu les nouvelles énergies renouvelables</a:t>
            </a:r>
          </a:p>
          <a:p>
            <a:pPr marL="285750" indent="-285750">
              <a:buFont typeface="Arial" panose="020B0604020202020204" pitchFamily="34" charset="0"/>
              <a:buChar char="•"/>
            </a:pPr>
            <a:r>
              <a:rPr lang="fr-CH" dirty="0"/>
              <a:t>Pilotait la </a:t>
            </a:r>
            <a:r>
              <a:rPr lang="fr-CH" dirty="0" err="1"/>
              <a:t>pol</a:t>
            </a:r>
            <a:r>
              <a:rPr lang="fr-CH" dirty="0"/>
              <a:t>. énergétique (ex. chauffage électrique).</a:t>
            </a:r>
          </a:p>
          <a:p>
            <a:pPr marL="285750" indent="-285750">
              <a:buFont typeface="Arial" panose="020B0604020202020204" pitchFamily="34" charset="0"/>
              <a:buChar char="•"/>
            </a:pPr>
            <a:r>
              <a:rPr lang="fr-CH" dirty="0"/>
              <a:t>Convenait à l’ancien monde construit autour de centrales, mais dépassé par la </a:t>
            </a:r>
            <a:r>
              <a:rPr lang="fr-CH" dirty="0" err="1"/>
              <a:t>décentralité</a:t>
            </a:r>
            <a:r>
              <a:rPr lang="fr-CH" dirty="0"/>
              <a:t> du renouvelable (analogie TV</a:t>
            </a:r>
            <a:r>
              <a:rPr lang="fr-CH" dirty="0">
                <a:sym typeface="Wingdings" panose="05000000000000000000" pitchFamily="2" charset="2"/>
              </a:rPr>
              <a:t> internet).</a:t>
            </a:r>
            <a:endParaRPr lang="fr-CH" dirty="0"/>
          </a:p>
          <a:p>
            <a:endParaRPr lang="fr-CH" dirty="0"/>
          </a:p>
          <a:p>
            <a:endParaRPr lang="fr-CH" dirty="0"/>
          </a:p>
        </p:txBody>
      </p:sp>
      <p:sp>
        <p:nvSpPr>
          <p:cNvPr id="5" name="Line 8"/>
          <p:cNvSpPr>
            <a:spLocks noChangeShapeType="1"/>
          </p:cNvSpPr>
          <p:nvPr/>
        </p:nvSpPr>
        <p:spPr bwMode="auto">
          <a:xfrm>
            <a:off x="342900" y="690664"/>
            <a:ext cx="6057900" cy="0"/>
          </a:xfrm>
          <a:prstGeom prst="line">
            <a:avLst/>
          </a:prstGeom>
          <a:noFill/>
          <a:ln w="34925">
            <a:solidFill>
              <a:srgbClr val="FF0000"/>
            </a:solidFill>
            <a:round/>
            <a:headEnd/>
            <a:tailEnd/>
          </a:ln>
        </p:spPr>
        <p:txBody>
          <a:bodyPr/>
          <a:lstStyle/>
          <a:p>
            <a:endParaRPr lang="fr-CH" sz="1350" dirty="0"/>
          </a:p>
        </p:txBody>
      </p:sp>
    </p:spTree>
    <p:extLst>
      <p:ext uri="{BB962C8B-B14F-4D97-AF65-F5344CB8AC3E}">
        <p14:creationId xmlns:p14="http://schemas.microsoft.com/office/powerpoint/2010/main" val="2718535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205979"/>
            <a:ext cx="6739467" cy="523595"/>
          </a:xfrm>
        </p:spPr>
        <p:txBody>
          <a:bodyPr>
            <a:normAutofit/>
          </a:bodyPr>
          <a:lstStyle/>
          <a:p>
            <a:r>
              <a:rPr lang="fr-CH" sz="1800" dirty="0"/>
              <a:t>A l’avenir: marché pour le court terme, l’état pour le long terme ?</a:t>
            </a:r>
          </a:p>
        </p:txBody>
      </p:sp>
      <p:sp>
        <p:nvSpPr>
          <p:cNvPr id="3" name="Espace réservé du contenu 2"/>
          <p:cNvSpPr>
            <a:spLocks noGrp="1"/>
          </p:cNvSpPr>
          <p:nvPr>
            <p:ph idx="1"/>
          </p:nvPr>
        </p:nvSpPr>
        <p:spPr>
          <a:xfrm>
            <a:off x="342900" y="729574"/>
            <a:ext cx="6172200" cy="4333493"/>
          </a:xfrm>
        </p:spPr>
        <p:txBody>
          <a:bodyPr>
            <a:normAutofit fontScale="77500" lnSpcReduction="20000"/>
          </a:bodyPr>
          <a:lstStyle/>
          <a:p>
            <a:pPr marL="0" indent="0">
              <a:buNone/>
            </a:pPr>
            <a:r>
              <a:rPr lang="fr-CH" sz="1800" b="1" u="sng" dirty="0"/>
              <a:t>Le marché pilote l’exploitation du parc électrique</a:t>
            </a:r>
          </a:p>
          <a:p>
            <a:r>
              <a:rPr lang="fr-CH" sz="1800" dirty="0"/>
              <a:t>Décision instantanée sur enclenchement / déclenchement sur la base du signal du prix (aussi pour stockage et consommation)</a:t>
            </a:r>
          </a:p>
          <a:p>
            <a:r>
              <a:rPr lang="fr-CH" sz="1800" dirty="0"/>
              <a:t>Flexibilisation croissance grâce à IT</a:t>
            </a:r>
          </a:p>
          <a:p>
            <a:r>
              <a:rPr lang="fr-CH" sz="1800" dirty="0"/>
              <a:t>Effet croissant du stockage</a:t>
            </a:r>
          </a:p>
          <a:p>
            <a:r>
              <a:rPr lang="fr-CH" sz="1800" dirty="0"/>
              <a:t>Fonctionne mieux si internalisation des coûts externes (principalement CO2), via taxe ou certificat, sinon distorsion du marché.</a:t>
            </a:r>
            <a:endParaRPr lang="fr-CH" sz="1800" b="1" u="sng" dirty="0"/>
          </a:p>
          <a:p>
            <a:endParaRPr lang="fr-CH" sz="1800" dirty="0"/>
          </a:p>
          <a:p>
            <a:pPr marL="0" indent="0">
              <a:buNone/>
            </a:pPr>
            <a:r>
              <a:rPr lang="fr-CH" sz="1800" b="1" u="sng" dirty="0"/>
              <a:t>L’Etat déclenche l’investissement</a:t>
            </a:r>
          </a:p>
          <a:p>
            <a:r>
              <a:rPr lang="fr-CH" sz="1800" dirty="0"/>
              <a:t>Un  mécanisme solidaire (=légal) permet le financement des nouvelles installations. Financé au prorata des KWh par tous les utilisateurs d’électricité </a:t>
            </a:r>
            <a:r>
              <a:rPr lang="fr-CH" sz="1800" b="1" u="sng" dirty="0"/>
              <a:t>(mais pas la caisse publique!)</a:t>
            </a:r>
          </a:p>
          <a:p>
            <a:r>
              <a:rPr lang="fr-CH" sz="1800" dirty="0"/>
              <a:t>Grâce à cet argent: prise en charge partielle de l’amortissement des nouvelles installations (RPC, aide à l’investissement ou analogue)</a:t>
            </a:r>
          </a:p>
          <a:p>
            <a:r>
              <a:rPr lang="fr-CH" sz="1800" dirty="0"/>
              <a:t>Planification approximative à long terme pour pouvoir gérer le refinancement, c’est-à-dire fixer les priorités et la vitesse d’investissement. </a:t>
            </a:r>
          </a:p>
          <a:p>
            <a:r>
              <a:rPr lang="fr-CH" sz="1800" dirty="0"/>
              <a:t>Inévitable vu la lenteur de la construction et la longévité des installations:</a:t>
            </a:r>
          </a:p>
          <a:p>
            <a:pPr lvl="1"/>
            <a:r>
              <a:rPr lang="fr-CH" sz="1500" dirty="0"/>
              <a:t>Échéance pour lesquels le marché ne donne pas de signal. </a:t>
            </a:r>
          </a:p>
          <a:p>
            <a:pPr lvl="1"/>
            <a:r>
              <a:rPr lang="fr-CH" sz="1500" dirty="0"/>
              <a:t>Horizon dépassant la capacité des investisseurs privés.</a:t>
            </a:r>
          </a:p>
          <a:p>
            <a:pPr marL="0" indent="0">
              <a:buNone/>
            </a:pPr>
            <a:r>
              <a:rPr lang="fr-CH" sz="1800" b="1" dirty="0"/>
              <a:t>Sinon, personne n’investit avant une pénurie extrême.</a:t>
            </a:r>
            <a:endParaRPr lang="fr-CH" sz="1500" dirty="0"/>
          </a:p>
          <a:p>
            <a:pPr marL="0" indent="0">
              <a:buNone/>
            </a:pPr>
            <a:r>
              <a:rPr lang="fr-CH" sz="1800" i="1" dirty="0"/>
              <a:t>(réseau = monopole naturel </a:t>
            </a:r>
            <a:r>
              <a:rPr lang="fr-CH" sz="1800" i="1" dirty="0">
                <a:sym typeface="Wingdings" panose="05000000000000000000" pitchFamily="2" charset="2"/>
              </a:rPr>
              <a:t> public).</a:t>
            </a:r>
            <a:endParaRPr lang="fr-CH" sz="1800" i="1" dirty="0"/>
          </a:p>
        </p:txBody>
      </p:sp>
    </p:spTree>
    <p:extLst>
      <p:ext uri="{BB962C8B-B14F-4D97-AF65-F5344CB8AC3E}">
        <p14:creationId xmlns:p14="http://schemas.microsoft.com/office/powerpoint/2010/main" val="62074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3792" y="871538"/>
            <a:ext cx="6172200" cy="361950"/>
          </a:xfrm>
        </p:spPr>
        <p:txBody>
          <a:bodyPr>
            <a:normAutofit fontScale="90000"/>
          </a:bodyPr>
          <a:lstStyle/>
          <a:p>
            <a:r>
              <a:rPr lang="fr-CH" sz="1800" dirty="0"/>
              <a:t> Allemagne - semaine du 5 janvier 2015</a:t>
            </a:r>
            <a:br>
              <a:rPr lang="fr-CH" sz="1800" dirty="0"/>
            </a:br>
            <a:br>
              <a:rPr lang="fr-CH" sz="1800" dirty="0"/>
            </a:br>
            <a:r>
              <a:rPr lang="fr-CH" sz="1350" dirty="0"/>
              <a:t>(1/6 de l’Europe -  Pas trouvé les mêmes données pour toute Europe) </a:t>
            </a:r>
          </a:p>
        </p:txBody>
      </p:sp>
      <p:pic>
        <p:nvPicPr>
          <p:cNvPr id="2050" name="Picture 2"/>
          <p:cNvPicPr>
            <a:picLocks noChangeAspect="1" noChangeArrowheads="1"/>
          </p:cNvPicPr>
          <p:nvPr/>
        </p:nvPicPr>
        <p:blipFill>
          <a:blip r:embed="rId3" cstate="print"/>
          <a:srcRect/>
          <a:stretch>
            <a:fillRect/>
          </a:stretch>
        </p:blipFill>
        <p:spPr bwMode="auto">
          <a:xfrm>
            <a:off x="154000" y="1523442"/>
            <a:ext cx="6704000" cy="2758911"/>
          </a:xfrm>
          <a:prstGeom prst="rect">
            <a:avLst/>
          </a:prstGeom>
          <a:noFill/>
          <a:ln w="9525">
            <a:noFill/>
            <a:miter lim="800000"/>
            <a:headEnd/>
            <a:tailEnd/>
          </a:ln>
        </p:spPr>
      </p:pic>
      <p:sp>
        <p:nvSpPr>
          <p:cNvPr id="5" name="ZoneTexte 4"/>
          <p:cNvSpPr txBox="1"/>
          <p:nvPr/>
        </p:nvSpPr>
        <p:spPr>
          <a:xfrm>
            <a:off x="404664" y="4272942"/>
            <a:ext cx="6156684" cy="253916"/>
          </a:xfrm>
          <a:prstGeom prst="rect">
            <a:avLst/>
          </a:prstGeom>
          <a:noFill/>
        </p:spPr>
        <p:txBody>
          <a:bodyPr wrap="square" rtlCol="0">
            <a:spAutoFit/>
          </a:bodyPr>
          <a:lstStyle/>
          <a:p>
            <a:r>
              <a:rPr lang="fr-CH" sz="1050" dirty="0"/>
              <a:t>Graphique du </a:t>
            </a:r>
            <a:r>
              <a:rPr lang="fr-CH" sz="1050" dirty="0" err="1"/>
              <a:t>Frauenhofer</a:t>
            </a:r>
            <a:r>
              <a:rPr lang="fr-CH" sz="1050" dirty="0"/>
              <a:t> institut: https://www.energy-charts.de/power_de.htm</a:t>
            </a:r>
          </a:p>
        </p:txBody>
      </p:sp>
      <p:sp>
        <p:nvSpPr>
          <p:cNvPr id="6" name="Line 8"/>
          <p:cNvSpPr>
            <a:spLocks noChangeShapeType="1"/>
          </p:cNvSpPr>
          <p:nvPr/>
        </p:nvSpPr>
        <p:spPr bwMode="auto">
          <a:xfrm>
            <a:off x="273792" y="575135"/>
            <a:ext cx="6057900" cy="0"/>
          </a:xfrm>
          <a:prstGeom prst="line">
            <a:avLst/>
          </a:prstGeom>
          <a:noFill/>
          <a:ln w="34925">
            <a:solidFill>
              <a:srgbClr val="FF0000"/>
            </a:solidFill>
            <a:round/>
            <a:headEnd/>
            <a:tailEnd/>
          </a:ln>
        </p:spPr>
        <p:txBody>
          <a:bodyPr/>
          <a:lstStyle/>
          <a:p>
            <a:endParaRPr lang="fr-CH" sz="1350" dirty="0"/>
          </a:p>
        </p:txBody>
      </p:sp>
      <p:sp>
        <p:nvSpPr>
          <p:cNvPr id="7" name="Titre 1"/>
          <p:cNvSpPr txBox="1">
            <a:spLocks/>
          </p:cNvSpPr>
          <p:nvPr/>
        </p:nvSpPr>
        <p:spPr>
          <a:xfrm>
            <a:off x="216642" y="142348"/>
            <a:ext cx="6172200" cy="484685"/>
          </a:xfrm>
          <a:prstGeom prst="rect">
            <a:avLst/>
          </a:prstGeom>
        </p:spPr>
        <p:txBody>
          <a:bodyPr vert="horz" lIns="91440" tIns="45720" rIns="91440" bIns="45720" rtlCol="0" anchor="ctr">
            <a:normAutofit fontScale="925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CH" sz="2400" b="1" dirty="0"/>
              <a:t>5. La dynamique avec beaucoup de renouvelable</a:t>
            </a:r>
          </a:p>
        </p:txBody>
      </p:sp>
    </p:spTree>
    <p:extLst>
      <p:ext uri="{BB962C8B-B14F-4D97-AF65-F5344CB8AC3E}">
        <p14:creationId xmlns:p14="http://schemas.microsoft.com/office/powerpoint/2010/main" val="77282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846411"/>
            <a:ext cx="6172200" cy="502741"/>
          </a:xfrm>
        </p:spPr>
        <p:txBody>
          <a:bodyPr>
            <a:normAutofit fontScale="90000"/>
          </a:bodyPr>
          <a:lstStyle/>
          <a:p>
            <a:r>
              <a:rPr lang="fr-CH" sz="1800" dirty="0"/>
              <a:t>Allemagne:  semaine 16 du mars 2015</a:t>
            </a:r>
            <a:br>
              <a:rPr lang="fr-CH" sz="1800" dirty="0"/>
            </a:br>
            <a:br>
              <a:rPr lang="fr-CH" sz="1800" dirty="0"/>
            </a:br>
            <a:r>
              <a:rPr lang="fr-CH" sz="1500" dirty="0"/>
              <a:t>(éclipse solaire le vendredi!)</a:t>
            </a:r>
          </a:p>
        </p:txBody>
      </p:sp>
      <p:sp>
        <p:nvSpPr>
          <p:cNvPr id="5" name="ZoneTexte 4"/>
          <p:cNvSpPr txBox="1"/>
          <p:nvPr/>
        </p:nvSpPr>
        <p:spPr>
          <a:xfrm>
            <a:off x="404664" y="4272942"/>
            <a:ext cx="6156684" cy="253916"/>
          </a:xfrm>
          <a:prstGeom prst="rect">
            <a:avLst/>
          </a:prstGeom>
          <a:noFill/>
        </p:spPr>
        <p:txBody>
          <a:bodyPr wrap="square" rtlCol="0">
            <a:spAutoFit/>
          </a:bodyPr>
          <a:lstStyle/>
          <a:p>
            <a:r>
              <a:rPr lang="fr-CH" sz="1050" dirty="0"/>
              <a:t>Graphique du </a:t>
            </a:r>
            <a:r>
              <a:rPr lang="fr-CH" sz="1050" dirty="0" err="1"/>
              <a:t>Frauenhofer</a:t>
            </a:r>
            <a:r>
              <a:rPr lang="fr-CH" sz="1050" dirty="0"/>
              <a:t> institut: https://www.energy-charts.de/power_de.htm</a:t>
            </a:r>
          </a:p>
        </p:txBody>
      </p:sp>
      <p:pic>
        <p:nvPicPr>
          <p:cNvPr id="1027" name="Picture 3"/>
          <p:cNvPicPr>
            <a:picLocks noChangeAspect="1" noChangeArrowheads="1"/>
          </p:cNvPicPr>
          <p:nvPr/>
        </p:nvPicPr>
        <p:blipFill>
          <a:blip r:embed="rId3" cstate="print"/>
          <a:srcRect/>
          <a:stretch>
            <a:fillRect/>
          </a:stretch>
        </p:blipFill>
        <p:spPr bwMode="auto">
          <a:xfrm>
            <a:off x="134634" y="1499585"/>
            <a:ext cx="6723366" cy="2649107"/>
          </a:xfrm>
          <a:prstGeom prst="rect">
            <a:avLst/>
          </a:prstGeom>
          <a:noFill/>
          <a:ln w="9525">
            <a:noFill/>
            <a:miter lim="800000"/>
            <a:headEnd/>
            <a:tailEnd/>
          </a:ln>
        </p:spPr>
      </p:pic>
    </p:spTree>
    <p:extLst>
      <p:ext uri="{BB962C8B-B14F-4D97-AF65-F5344CB8AC3E}">
        <p14:creationId xmlns:p14="http://schemas.microsoft.com/office/powerpoint/2010/main" val="1457070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97422"/>
            <a:ext cx="6515100" cy="642938"/>
          </a:xfrm>
        </p:spPr>
        <p:txBody>
          <a:bodyPr>
            <a:normAutofit/>
          </a:bodyPr>
          <a:lstStyle/>
          <a:p>
            <a:r>
              <a:rPr lang="fr-CH" sz="1500" dirty="0"/>
              <a:t>Allemagne: semaine  du 29 juin 2015</a:t>
            </a:r>
          </a:p>
        </p:txBody>
      </p:sp>
      <p:pic>
        <p:nvPicPr>
          <p:cNvPr id="3074" name="Picture 2"/>
          <p:cNvPicPr>
            <a:picLocks noChangeAspect="1" noChangeArrowheads="1"/>
          </p:cNvPicPr>
          <p:nvPr/>
        </p:nvPicPr>
        <p:blipFill>
          <a:blip r:embed="rId3" cstate="print"/>
          <a:srcRect/>
          <a:stretch>
            <a:fillRect/>
          </a:stretch>
        </p:blipFill>
        <p:spPr bwMode="auto">
          <a:xfrm>
            <a:off x="0" y="1640149"/>
            <a:ext cx="6757781" cy="2643452"/>
          </a:xfrm>
          <a:prstGeom prst="rect">
            <a:avLst/>
          </a:prstGeom>
          <a:noFill/>
          <a:ln w="9525">
            <a:noFill/>
            <a:miter lim="800000"/>
            <a:headEnd/>
            <a:tailEnd/>
          </a:ln>
        </p:spPr>
      </p:pic>
      <p:sp>
        <p:nvSpPr>
          <p:cNvPr id="5" name="ZoneTexte 4"/>
          <p:cNvSpPr txBox="1"/>
          <p:nvPr/>
        </p:nvSpPr>
        <p:spPr>
          <a:xfrm>
            <a:off x="404664" y="4272942"/>
            <a:ext cx="6156684" cy="253916"/>
          </a:xfrm>
          <a:prstGeom prst="rect">
            <a:avLst/>
          </a:prstGeom>
          <a:noFill/>
        </p:spPr>
        <p:txBody>
          <a:bodyPr wrap="square" rtlCol="0">
            <a:spAutoFit/>
          </a:bodyPr>
          <a:lstStyle/>
          <a:p>
            <a:r>
              <a:rPr lang="fr-CH" sz="1050" dirty="0"/>
              <a:t>Graphique du </a:t>
            </a:r>
            <a:r>
              <a:rPr lang="fr-CH" sz="1050" dirty="0" err="1"/>
              <a:t>Frauenhofer</a:t>
            </a:r>
            <a:r>
              <a:rPr lang="fr-CH" sz="1050" dirty="0"/>
              <a:t> institut: https://www.energy-charts.de/power_de.htm</a:t>
            </a:r>
          </a:p>
        </p:txBody>
      </p:sp>
      <p:sp>
        <p:nvSpPr>
          <p:cNvPr id="7" name="Forme libre 6"/>
          <p:cNvSpPr/>
          <p:nvPr/>
        </p:nvSpPr>
        <p:spPr>
          <a:xfrm>
            <a:off x="1565910" y="2640330"/>
            <a:ext cx="502920" cy="660083"/>
          </a:xfrm>
          <a:custGeom>
            <a:avLst/>
            <a:gdLst>
              <a:gd name="connsiteX0" fmla="*/ 0 w 701040"/>
              <a:gd name="connsiteY0" fmla="*/ 0 h 929640"/>
              <a:gd name="connsiteX1" fmla="*/ 701040 w 701040"/>
              <a:gd name="connsiteY1" fmla="*/ 0 h 929640"/>
              <a:gd name="connsiteX2" fmla="*/ 624840 w 701040"/>
              <a:gd name="connsiteY2" fmla="*/ 411480 h 929640"/>
              <a:gd name="connsiteX3" fmla="*/ 579120 w 701040"/>
              <a:gd name="connsiteY3" fmla="*/ 701040 h 929640"/>
              <a:gd name="connsiteX4" fmla="*/ 487680 w 701040"/>
              <a:gd name="connsiteY4" fmla="*/ 807720 h 929640"/>
              <a:gd name="connsiteX5" fmla="*/ 411480 w 701040"/>
              <a:gd name="connsiteY5" fmla="*/ 929640 h 929640"/>
              <a:gd name="connsiteX6" fmla="*/ 259080 w 701040"/>
              <a:gd name="connsiteY6" fmla="*/ 914400 h 929640"/>
              <a:gd name="connsiteX7" fmla="*/ 167640 w 701040"/>
              <a:gd name="connsiteY7" fmla="*/ 853440 h 929640"/>
              <a:gd name="connsiteX8" fmla="*/ 91440 w 701040"/>
              <a:gd name="connsiteY8" fmla="*/ 716280 h 929640"/>
              <a:gd name="connsiteX9" fmla="*/ 60960 w 701040"/>
              <a:gd name="connsiteY9" fmla="*/ 533400 h 929640"/>
              <a:gd name="connsiteX10" fmla="*/ 45720 w 701040"/>
              <a:gd name="connsiteY10" fmla="*/ 381000 h 929640"/>
              <a:gd name="connsiteX11" fmla="*/ 0 w 701040"/>
              <a:gd name="connsiteY11" fmla="*/ 0 h 9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1040" h="929640">
                <a:moveTo>
                  <a:pt x="0" y="0"/>
                </a:moveTo>
                <a:lnTo>
                  <a:pt x="701040" y="0"/>
                </a:lnTo>
                <a:lnTo>
                  <a:pt x="624840" y="411480"/>
                </a:lnTo>
                <a:lnTo>
                  <a:pt x="579120" y="701040"/>
                </a:lnTo>
                <a:lnTo>
                  <a:pt x="487680" y="807720"/>
                </a:lnTo>
                <a:lnTo>
                  <a:pt x="411480" y="929640"/>
                </a:lnTo>
                <a:lnTo>
                  <a:pt x="259080" y="914400"/>
                </a:lnTo>
                <a:lnTo>
                  <a:pt x="167640" y="853440"/>
                </a:lnTo>
                <a:lnTo>
                  <a:pt x="91440" y="716280"/>
                </a:lnTo>
                <a:lnTo>
                  <a:pt x="60960" y="533400"/>
                </a:lnTo>
                <a:lnTo>
                  <a:pt x="45720" y="381000"/>
                </a:lnTo>
                <a:lnTo>
                  <a:pt x="0" y="0"/>
                </a:lnTo>
                <a:close/>
              </a:path>
            </a:pathLst>
          </a:cu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
        <p:nvSpPr>
          <p:cNvPr id="9" name="Forme libre 8"/>
          <p:cNvSpPr/>
          <p:nvPr/>
        </p:nvSpPr>
        <p:spPr>
          <a:xfrm>
            <a:off x="3124203" y="2847976"/>
            <a:ext cx="1016000" cy="366713"/>
          </a:xfrm>
          <a:custGeom>
            <a:avLst/>
            <a:gdLst>
              <a:gd name="connsiteX0" fmla="*/ 0 w 1303867"/>
              <a:gd name="connsiteY0" fmla="*/ 194734 h 643467"/>
              <a:gd name="connsiteX1" fmla="*/ 0 w 1303867"/>
              <a:gd name="connsiteY1" fmla="*/ 643467 h 643467"/>
              <a:gd name="connsiteX2" fmla="*/ 237067 w 1303867"/>
              <a:gd name="connsiteY2" fmla="*/ 491067 h 643467"/>
              <a:gd name="connsiteX3" fmla="*/ 448734 w 1303867"/>
              <a:gd name="connsiteY3" fmla="*/ 592667 h 643467"/>
              <a:gd name="connsiteX4" fmla="*/ 821267 w 1303867"/>
              <a:gd name="connsiteY4" fmla="*/ 440267 h 643467"/>
              <a:gd name="connsiteX5" fmla="*/ 973667 w 1303867"/>
              <a:gd name="connsiteY5" fmla="*/ 431800 h 643467"/>
              <a:gd name="connsiteX6" fmla="*/ 1016000 w 1303867"/>
              <a:gd name="connsiteY6" fmla="*/ 533400 h 643467"/>
              <a:gd name="connsiteX7" fmla="*/ 1117600 w 1303867"/>
              <a:gd name="connsiteY7" fmla="*/ 567267 h 643467"/>
              <a:gd name="connsiteX8" fmla="*/ 1193800 w 1303867"/>
              <a:gd name="connsiteY8" fmla="*/ 567267 h 643467"/>
              <a:gd name="connsiteX9" fmla="*/ 1253067 w 1303867"/>
              <a:gd name="connsiteY9" fmla="*/ 524934 h 643467"/>
              <a:gd name="connsiteX10" fmla="*/ 1295400 w 1303867"/>
              <a:gd name="connsiteY10" fmla="*/ 516467 h 643467"/>
              <a:gd name="connsiteX11" fmla="*/ 1303867 w 1303867"/>
              <a:gd name="connsiteY11" fmla="*/ 67734 h 643467"/>
              <a:gd name="connsiteX12" fmla="*/ 1143000 w 1303867"/>
              <a:gd name="connsiteY12" fmla="*/ 169334 h 643467"/>
              <a:gd name="connsiteX13" fmla="*/ 1024467 w 1303867"/>
              <a:gd name="connsiteY13" fmla="*/ 110067 h 643467"/>
              <a:gd name="connsiteX14" fmla="*/ 956734 w 1303867"/>
              <a:gd name="connsiteY14" fmla="*/ 42334 h 643467"/>
              <a:gd name="connsiteX15" fmla="*/ 880534 w 1303867"/>
              <a:gd name="connsiteY15" fmla="*/ 33867 h 643467"/>
              <a:gd name="connsiteX16" fmla="*/ 770467 w 1303867"/>
              <a:gd name="connsiteY16" fmla="*/ 16934 h 643467"/>
              <a:gd name="connsiteX17" fmla="*/ 618067 w 1303867"/>
              <a:gd name="connsiteY17" fmla="*/ 42334 h 643467"/>
              <a:gd name="connsiteX18" fmla="*/ 584200 w 1303867"/>
              <a:gd name="connsiteY18" fmla="*/ 101600 h 643467"/>
              <a:gd name="connsiteX19" fmla="*/ 474134 w 1303867"/>
              <a:gd name="connsiteY19" fmla="*/ 110067 h 643467"/>
              <a:gd name="connsiteX20" fmla="*/ 474134 w 1303867"/>
              <a:gd name="connsiteY20" fmla="*/ 110067 h 643467"/>
              <a:gd name="connsiteX21" fmla="*/ 364067 w 1303867"/>
              <a:gd name="connsiteY21" fmla="*/ 110067 h 643467"/>
              <a:gd name="connsiteX22" fmla="*/ 304800 w 1303867"/>
              <a:gd name="connsiteY22" fmla="*/ 33867 h 643467"/>
              <a:gd name="connsiteX23" fmla="*/ 237067 w 1303867"/>
              <a:gd name="connsiteY23" fmla="*/ 0 h 643467"/>
              <a:gd name="connsiteX24" fmla="*/ 177800 w 1303867"/>
              <a:gd name="connsiteY24" fmla="*/ 0 h 643467"/>
              <a:gd name="connsiteX25" fmla="*/ 110067 w 1303867"/>
              <a:gd name="connsiteY25" fmla="*/ 59267 h 643467"/>
              <a:gd name="connsiteX26" fmla="*/ 76200 w 1303867"/>
              <a:gd name="connsiteY26" fmla="*/ 127000 h 643467"/>
              <a:gd name="connsiteX27" fmla="*/ 0 w 1303867"/>
              <a:gd name="connsiteY27" fmla="*/ 194734 h 64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03867" h="643467">
                <a:moveTo>
                  <a:pt x="0" y="194734"/>
                </a:moveTo>
                <a:lnTo>
                  <a:pt x="0" y="643467"/>
                </a:lnTo>
                <a:lnTo>
                  <a:pt x="237067" y="491067"/>
                </a:lnTo>
                <a:lnTo>
                  <a:pt x="448734" y="592667"/>
                </a:lnTo>
                <a:lnTo>
                  <a:pt x="821267" y="440267"/>
                </a:lnTo>
                <a:lnTo>
                  <a:pt x="973667" y="431800"/>
                </a:lnTo>
                <a:lnTo>
                  <a:pt x="1016000" y="533400"/>
                </a:lnTo>
                <a:lnTo>
                  <a:pt x="1117600" y="567267"/>
                </a:lnTo>
                <a:lnTo>
                  <a:pt x="1193800" y="567267"/>
                </a:lnTo>
                <a:lnTo>
                  <a:pt x="1253067" y="524934"/>
                </a:lnTo>
                <a:lnTo>
                  <a:pt x="1295400" y="516467"/>
                </a:lnTo>
                <a:lnTo>
                  <a:pt x="1303867" y="67734"/>
                </a:lnTo>
                <a:lnTo>
                  <a:pt x="1143000" y="169334"/>
                </a:lnTo>
                <a:lnTo>
                  <a:pt x="1024467" y="110067"/>
                </a:lnTo>
                <a:lnTo>
                  <a:pt x="956734" y="42334"/>
                </a:lnTo>
                <a:lnTo>
                  <a:pt x="880534" y="33867"/>
                </a:lnTo>
                <a:lnTo>
                  <a:pt x="770467" y="16934"/>
                </a:lnTo>
                <a:lnTo>
                  <a:pt x="618067" y="42334"/>
                </a:lnTo>
                <a:lnTo>
                  <a:pt x="584200" y="101600"/>
                </a:lnTo>
                <a:lnTo>
                  <a:pt x="474134" y="110067"/>
                </a:lnTo>
                <a:lnTo>
                  <a:pt x="474134" y="110067"/>
                </a:lnTo>
                <a:lnTo>
                  <a:pt x="364067" y="110067"/>
                </a:lnTo>
                <a:lnTo>
                  <a:pt x="304800" y="33867"/>
                </a:lnTo>
                <a:lnTo>
                  <a:pt x="237067" y="0"/>
                </a:lnTo>
                <a:lnTo>
                  <a:pt x="177800" y="0"/>
                </a:lnTo>
                <a:lnTo>
                  <a:pt x="110067" y="59267"/>
                </a:lnTo>
                <a:lnTo>
                  <a:pt x="76200" y="127000"/>
                </a:lnTo>
                <a:lnTo>
                  <a:pt x="0" y="194734"/>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a:p>
        </p:txBody>
      </p:sp>
    </p:spTree>
    <p:extLst>
      <p:ext uri="{BB962C8B-B14F-4D97-AF65-F5344CB8AC3E}">
        <p14:creationId xmlns:p14="http://schemas.microsoft.com/office/powerpoint/2010/main" val="71555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2100" dirty="0"/>
              <a:t>L’évolution en 4 ans en Allemagne</a:t>
            </a:r>
          </a:p>
        </p:txBody>
      </p:sp>
      <p:pic>
        <p:nvPicPr>
          <p:cNvPr id="2050" name="Picture 2"/>
          <p:cNvPicPr>
            <a:picLocks noChangeAspect="1" noChangeArrowheads="1"/>
          </p:cNvPicPr>
          <p:nvPr/>
        </p:nvPicPr>
        <p:blipFill>
          <a:blip r:embed="rId3" cstate="print"/>
          <a:srcRect/>
          <a:stretch>
            <a:fillRect/>
          </a:stretch>
        </p:blipFill>
        <p:spPr bwMode="auto">
          <a:xfrm>
            <a:off x="-24969" y="1928814"/>
            <a:ext cx="3549134" cy="1872673"/>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3488524" y="1935958"/>
            <a:ext cx="3369476" cy="1826760"/>
          </a:xfrm>
          <a:prstGeom prst="rect">
            <a:avLst/>
          </a:prstGeom>
          <a:noFill/>
          <a:ln w="9525">
            <a:noFill/>
            <a:miter lim="800000"/>
            <a:headEnd/>
            <a:tailEnd/>
          </a:ln>
        </p:spPr>
      </p:pic>
      <p:sp>
        <p:nvSpPr>
          <p:cNvPr id="9" name="ZoneTexte 8"/>
          <p:cNvSpPr txBox="1"/>
          <p:nvPr/>
        </p:nvSpPr>
        <p:spPr>
          <a:xfrm>
            <a:off x="1200150" y="1514475"/>
            <a:ext cx="1273041" cy="323165"/>
          </a:xfrm>
          <a:prstGeom prst="rect">
            <a:avLst/>
          </a:prstGeom>
          <a:noFill/>
        </p:spPr>
        <p:txBody>
          <a:bodyPr wrap="none" rtlCol="0">
            <a:spAutoFit/>
          </a:bodyPr>
          <a:lstStyle/>
          <a:p>
            <a:r>
              <a:rPr lang="fr-CH" sz="1500" dirty="0"/>
              <a:t>Mi-mars 2011</a:t>
            </a:r>
          </a:p>
        </p:txBody>
      </p:sp>
      <p:sp>
        <p:nvSpPr>
          <p:cNvPr id="10" name="ZoneTexte 9"/>
          <p:cNvSpPr txBox="1"/>
          <p:nvPr/>
        </p:nvSpPr>
        <p:spPr>
          <a:xfrm>
            <a:off x="4636294" y="1535907"/>
            <a:ext cx="1273041" cy="323165"/>
          </a:xfrm>
          <a:prstGeom prst="rect">
            <a:avLst/>
          </a:prstGeom>
          <a:noFill/>
        </p:spPr>
        <p:txBody>
          <a:bodyPr wrap="none" rtlCol="0">
            <a:spAutoFit/>
          </a:bodyPr>
          <a:lstStyle/>
          <a:p>
            <a:r>
              <a:rPr lang="fr-CH" sz="1500" dirty="0"/>
              <a:t>Mi-mars 2015</a:t>
            </a:r>
          </a:p>
        </p:txBody>
      </p:sp>
      <p:sp>
        <p:nvSpPr>
          <p:cNvPr id="11" name="ZoneTexte 10"/>
          <p:cNvSpPr txBox="1"/>
          <p:nvPr/>
        </p:nvSpPr>
        <p:spPr>
          <a:xfrm>
            <a:off x="404664" y="4180073"/>
            <a:ext cx="6156684" cy="253916"/>
          </a:xfrm>
          <a:prstGeom prst="rect">
            <a:avLst/>
          </a:prstGeom>
          <a:noFill/>
        </p:spPr>
        <p:txBody>
          <a:bodyPr wrap="square" rtlCol="0">
            <a:spAutoFit/>
          </a:bodyPr>
          <a:lstStyle/>
          <a:p>
            <a:r>
              <a:rPr lang="fr-CH" sz="1050" dirty="0"/>
              <a:t>Graphiques du </a:t>
            </a:r>
            <a:r>
              <a:rPr lang="fr-CH" sz="1050" dirty="0" err="1"/>
              <a:t>Frauenhofer</a:t>
            </a:r>
            <a:r>
              <a:rPr lang="fr-CH" sz="1050" dirty="0"/>
              <a:t> institut: https://www.energy-charts.de/power_de.htm</a:t>
            </a:r>
          </a:p>
        </p:txBody>
      </p:sp>
    </p:spTree>
    <p:extLst>
      <p:ext uri="{BB962C8B-B14F-4D97-AF65-F5344CB8AC3E}">
        <p14:creationId xmlns:p14="http://schemas.microsoft.com/office/powerpoint/2010/main" val="2498035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1005" y="563266"/>
            <a:ext cx="6172200" cy="721212"/>
          </a:xfrm>
        </p:spPr>
        <p:txBody>
          <a:bodyPr>
            <a:normAutofit/>
          </a:bodyPr>
          <a:lstStyle/>
          <a:p>
            <a:r>
              <a:rPr lang="fr-CH" sz="2000" dirty="0"/>
              <a:t>La 29 juin 2015: solaire, éolien, fossile, avec les prix</a:t>
            </a:r>
            <a:br>
              <a:rPr lang="fr-CH" sz="2100" dirty="0"/>
            </a:br>
            <a:r>
              <a:rPr lang="fr-CH" sz="1500" dirty="0"/>
              <a:t>(29 juin 2015, sans nucléaire, hydro, bio)</a:t>
            </a:r>
          </a:p>
        </p:txBody>
      </p:sp>
      <p:pic>
        <p:nvPicPr>
          <p:cNvPr id="4099" name="Picture 3"/>
          <p:cNvPicPr>
            <a:picLocks noChangeAspect="1" noChangeArrowheads="1"/>
          </p:cNvPicPr>
          <p:nvPr/>
        </p:nvPicPr>
        <p:blipFill>
          <a:blip r:embed="rId3" cstate="print"/>
          <a:srcRect/>
          <a:stretch>
            <a:fillRect/>
          </a:stretch>
        </p:blipFill>
        <p:spPr bwMode="auto">
          <a:xfrm>
            <a:off x="26622" y="1397119"/>
            <a:ext cx="6780966" cy="2650541"/>
          </a:xfrm>
          <a:prstGeom prst="rect">
            <a:avLst/>
          </a:prstGeom>
          <a:noFill/>
          <a:ln w="9525">
            <a:noFill/>
            <a:miter lim="800000"/>
            <a:headEnd/>
            <a:tailEnd/>
          </a:ln>
        </p:spPr>
      </p:pic>
      <p:sp>
        <p:nvSpPr>
          <p:cNvPr id="6" name="ZoneTexte 5"/>
          <p:cNvSpPr txBox="1"/>
          <p:nvPr/>
        </p:nvSpPr>
        <p:spPr>
          <a:xfrm>
            <a:off x="404664" y="4272942"/>
            <a:ext cx="6156684" cy="253916"/>
          </a:xfrm>
          <a:prstGeom prst="rect">
            <a:avLst/>
          </a:prstGeom>
          <a:noFill/>
        </p:spPr>
        <p:txBody>
          <a:bodyPr wrap="square" rtlCol="0">
            <a:spAutoFit/>
          </a:bodyPr>
          <a:lstStyle/>
          <a:p>
            <a:r>
              <a:rPr lang="fr-CH" sz="1050" dirty="0"/>
              <a:t>Graphique du </a:t>
            </a:r>
            <a:r>
              <a:rPr lang="fr-CH" sz="1050" dirty="0" err="1"/>
              <a:t>Frauenhofer</a:t>
            </a:r>
            <a:r>
              <a:rPr lang="fr-CH" sz="1050" dirty="0"/>
              <a:t> Institut: https://www.energy-charts.de/power_de.htm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495300" y="1578770"/>
            <a:ext cx="5302385" cy="2613329"/>
          </a:xfrm>
          <a:prstGeom prst="rect">
            <a:avLst/>
          </a:prstGeom>
          <a:noFill/>
          <a:ln w="9525">
            <a:noFill/>
            <a:miter lim="800000"/>
            <a:headEnd/>
            <a:tailEnd/>
          </a:ln>
        </p:spPr>
      </p:pic>
      <p:sp>
        <p:nvSpPr>
          <p:cNvPr id="46082" name="Titre 1"/>
          <p:cNvSpPr>
            <a:spLocks noGrp="1"/>
          </p:cNvSpPr>
          <p:nvPr>
            <p:ph type="title"/>
          </p:nvPr>
        </p:nvSpPr>
        <p:spPr>
          <a:xfrm>
            <a:off x="226018" y="383439"/>
            <a:ext cx="6522244" cy="621580"/>
          </a:xfrm>
        </p:spPr>
        <p:txBody>
          <a:bodyPr>
            <a:normAutofit fontScale="90000"/>
          </a:bodyPr>
          <a:lstStyle/>
          <a:p>
            <a:r>
              <a:rPr lang="fr-CH" sz="2100" dirty="0"/>
              <a:t>L’évolution des besoins de courant de pointe en fonction du PV en Allemagne</a:t>
            </a:r>
          </a:p>
        </p:txBody>
      </p:sp>
      <p:sp>
        <p:nvSpPr>
          <p:cNvPr id="5" name="ZoneTexte 4"/>
          <p:cNvSpPr txBox="1"/>
          <p:nvPr/>
        </p:nvSpPr>
        <p:spPr>
          <a:xfrm>
            <a:off x="235746" y="4627283"/>
            <a:ext cx="3649436" cy="323165"/>
          </a:xfrm>
          <a:prstGeom prst="rect">
            <a:avLst/>
          </a:prstGeom>
          <a:noFill/>
        </p:spPr>
        <p:txBody>
          <a:bodyPr wrap="square" rtlCol="0">
            <a:spAutoFit/>
          </a:bodyPr>
          <a:lstStyle/>
          <a:p>
            <a:r>
              <a:rPr lang="fr-CH" sz="750" dirty="0"/>
              <a:t>Source: http://www.roger-nordmann.ch/articles/2012.10.21_Swissolar_Rapport_Remund-Nordmann_PV.pdf</a:t>
            </a:r>
          </a:p>
        </p:txBody>
      </p:sp>
      <p:sp>
        <p:nvSpPr>
          <p:cNvPr id="6" name="ZoneTexte 5"/>
          <p:cNvSpPr txBox="1"/>
          <p:nvPr/>
        </p:nvSpPr>
        <p:spPr>
          <a:xfrm>
            <a:off x="5139897" y="3987750"/>
            <a:ext cx="1608365" cy="923330"/>
          </a:xfrm>
          <a:prstGeom prst="rect">
            <a:avLst/>
          </a:prstGeom>
          <a:noFill/>
        </p:spPr>
        <p:txBody>
          <a:bodyPr wrap="square" rtlCol="0">
            <a:spAutoFit/>
          </a:bodyPr>
          <a:lstStyle/>
          <a:p>
            <a:r>
              <a:rPr lang="fr-CH" sz="1350" dirty="0"/>
              <a:t>Puissance PV installée en octobre 2015 en Allemagne: 38 GW</a:t>
            </a:r>
          </a:p>
        </p:txBody>
      </p:sp>
      <p:cxnSp>
        <p:nvCxnSpPr>
          <p:cNvPr id="8" name="Connecteur droit 7"/>
          <p:cNvCxnSpPr/>
          <p:nvPr/>
        </p:nvCxnSpPr>
        <p:spPr>
          <a:xfrm flipH="1" flipV="1">
            <a:off x="2978947" y="3307432"/>
            <a:ext cx="1" cy="1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H="1" flipV="1">
            <a:off x="2985730" y="1957390"/>
            <a:ext cx="7502" cy="13501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526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86689"/>
            <a:ext cx="6705600" cy="509885"/>
          </a:xfrm>
        </p:spPr>
        <p:txBody>
          <a:bodyPr>
            <a:normAutofit fontScale="90000"/>
          </a:bodyPr>
          <a:lstStyle/>
          <a:p>
            <a:r>
              <a:rPr lang="fr-CH" sz="2200" dirty="0"/>
              <a:t>Evolution possible de la structure des prix de 2015 à 2045 sur le « </a:t>
            </a:r>
            <a:r>
              <a:rPr lang="fr-CH" sz="2200" dirty="0" err="1"/>
              <a:t>Energy</a:t>
            </a:r>
            <a:r>
              <a:rPr lang="fr-CH" sz="2200" dirty="0"/>
              <a:t> </a:t>
            </a:r>
            <a:r>
              <a:rPr lang="fr-CH" sz="2200" dirty="0" err="1"/>
              <a:t>Only</a:t>
            </a:r>
            <a:r>
              <a:rPr lang="fr-CH" sz="2200" dirty="0"/>
              <a:t> </a:t>
            </a:r>
            <a:r>
              <a:rPr lang="fr-CH" sz="2200" dirty="0" err="1"/>
              <a:t>Market</a:t>
            </a:r>
            <a:r>
              <a:rPr lang="fr-CH" sz="2200" dirty="0"/>
              <a:t> », sur les 8760 heures de l’année, classées de la plus chère à la moins chère</a:t>
            </a:r>
            <a:r>
              <a:rPr lang="fr-CH" sz="1500" dirty="0"/>
              <a:t>.</a:t>
            </a:r>
            <a:endParaRPr lang="fr-CH" dirty="0"/>
          </a:p>
        </p:txBody>
      </p:sp>
      <p:pic>
        <p:nvPicPr>
          <p:cNvPr id="10242" name="Picture 2"/>
          <p:cNvPicPr>
            <a:picLocks noChangeAspect="1" noChangeArrowheads="1"/>
          </p:cNvPicPr>
          <p:nvPr/>
        </p:nvPicPr>
        <p:blipFill>
          <a:blip r:embed="rId3" cstate="print"/>
          <a:srcRect/>
          <a:stretch>
            <a:fillRect/>
          </a:stretch>
        </p:blipFill>
        <p:spPr bwMode="auto">
          <a:xfrm>
            <a:off x="664388" y="1356290"/>
            <a:ext cx="5972603" cy="3317958"/>
          </a:xfrm>
          <a:prstGeom prst="rect">
            <a:avLst/>
          </a:prstGeom>
          <a:noFill/>
          <a:ln w="9525">
            <a:noFill/>
            <a:miter lim="800000"/>
            <a:headEnd/>
            <a:tailEnd/>
          </a:ln>
        </p:spPr>
      </p:pic>
      <p:sp>
        <p:nvSpPr>
          <p:cNvPr id="5" name="Rectangle 4"/>
          <p:cNvSpPr/>
          <p:nvPr/>
        </p:nvSpPr>
        <p:spPr>
          <a:xfrm>
            <a:off x="748665" y="4690630"/>
            <a:ext cx="5932170" cy="369332"/>
          </a:xfrm>
          <a:prstGeom prst="rect">
            <a:avLst/>
          </a:prstGeom>
        </p:spPr>
        <p:txBody>
          <a:bodyPr wrap="square">
            <a:spAutoFit/>
          </a:bodyPr>
          <a:lstStyle/>
          <a:p>
            <a:r>
              <a:rPr lang="fr-CH" sz="900" dirty="0"/>
              <a:t>Source:  </a:t>
            </a:r>
            <a:r>
              <a:rPr lang="fr-CH" sz="900" dirty="0" err="1"/>
              <a:t>Pg</a:t>
            </a:r>
            <a:r>
              <a:rPr lang="fr-CH" sz="900" dirty="0"/>
              <a:t> 16 www.agora-energiewende.de/fileadmin/Projekte/2014/Zukunft-des-EEG/Agora_Energiewende_EEG_3_0_KF_web.pdf</a:t>
            </a:r>
          </a:p>
        </p:txBody>
      </p:sp>
      <p:sp>
        <p:nvSpPr>
          <p:cNvPr id="6" name="ZoneTexte 5"/>
          <p:cNvSpPr txBox="1"/>
          <p:nvPr/>
        </p:nvSpPr>
        <p:spPr>
          <a:xfrm>
            <a:off x="5854458" y="1805970"/>
            <a:ext cx="664369" cy="300082"/>
          </a:xfrm>
          <a:prstGeom prst="rect">
            <a:avLst/>
          </a:prstGeom>
          <a:noFill/>
        </p:spPr>
        <p:txBody>
          <a:bodyPr wrap="square" rtlCol="0">
            <a:spAutoFit/>
          </a:bodyPr>
          <a:lstStyle/>
          <a:p>
            <a:r>
              <a:rPr lang="fr-CH" sz="1350" dirty="0"/>
              <a:t>2015</a:t>
            </a:r>
          </a:p>
        </p:txBody>
      </p:sp>
      <p:sp>
        <p:nvSpPr>
          <p:cNvPr id="7" name="ZoneTexte 6"/>
          <p:cNvSpPr txBox="1"/>
          <p:nvPr/>
        </p:nvSpPr>
        <p:spPr>
          <a:xfrm>
            <a:off x="5863989" y="1935566"/>
            <a:ext cx="664369" cy="300082"/>
          </a:xfrm>
          <a:prstGeom prst="rect">
            <a:avLst/>
          </a:prstGeom>
          <a:noFill/>
        </p:spPr>
        <p:txBody>
          <a:bodyPr wrap="square" rtlCol="0">
            <a:spAutoFit/>
          </a:bodyPr>
          <a:lstStyle/>
          <a:p>
            <a:r>
              <a:rPr lang="fr-CH" sz="1350" dirty="0"/>
              <a:t>2025</a:t>
            </a:r>
          </a:p>
        </p:txBody>
      </p:sp>
      <p:sp>
        <p:nvSpPr>
          <p:cNvPr id="8" name="ZoneTexte 7"/>
          <p:cNvSpPr txBox="1"/>
          <p:nvPr/>
        </p:nvSpPr>
        <p:spPr>
          <a:xfrm>
            <a:off x="5861606" y="2050643"/>
            <a:ext cx="664369" cy="300082"/>
          </a:xfrm>
          <a:prstGeom prst="rect">
            <a:avLst/>
          </a:prstGeom>
          <a:noFill/>
        </p:spPr>
        <p:txBody>
          <a:bodyPr wrap="square" rtlCol="0">
            <a:spAutoFit/>
          </a:bodyPr>
          <a:lstStyle/>
          <a:p>
            <a:r>
              <a:rPr lang="fr-CH" sz="1350" dirty="0"/>
              <a:t>2035</a:t>
            </a:r>
          </a:p>
        </p:txBody>
      </p:sp>
      <p:sp>
        <p:nvSpPr>
          <p:cNvPr id="9" name="ZoneTexte 8"/>
          <p:cNvSpPr txBox="1"/>
          <p:nvPr/>
        </p:nvSpPr>
        <p:spPr>
          <a:xfrm>
            <a:off x="5859227" y="2168515"/>
            <a:ext cx="664369" cy="300082"/>
          </a:xfrm>
          <a:prstGeom prst="rect">
            <a:avLst/>
          </a:prstGeom>
          <a:noFill/>
        </p:spPr>
        <p:txBody>
          <a:bodyPr wrap="square" rtlCol="0">
            <a:spAutoFit/>
          </a:bodyPr>
          <a:lstStyle/>
          <a:p>
            <a:r>
              <a:rPr lang="fr-CH" sz="1350" dirty="0"/>
              <a:t>2045</a:t>
            </a:r>
          </a:p>
        </p:txBody>
      </p:sp>
      <p:sp>
        <p:nvSpPr>
          <p:cNvPr id="10" name="ZoneTexte 9"/>
          <p:cNvSpPr txBox="1"/>
          <p:nvPr/>
        </p:nvSpPr>
        <p:spPr>
          <a:xfrm>
            <a:off x="628650" y="1949621"/>
            <a:ext cx="495300" cy="300082"/>
          </a:xfrm>
          <a:prstGeom prst="rect">
            <a:avLst/>
          </a:prstGeom>
          <a:noFill/>
        </p:spPr>
        <p:txBody>
          <a:bodyPr wrap="square" rtlCol="0">
            <a:spAutoFit/>
          </a:bodyPr>
          <a:lstStyle/>
          <a:p>
            <a:r>
              <a:rPr lang="fr-CH" sz="1350" dirty="0"/>
              <a:t>80</a:t>
            </a:r>
          </a:p>
        </p:txBody>
      </p:sp>
      <p:sp>
        <p:nvSpPr>
          <p:cNvPr id="12" name="ZoneTexte 11"/>
          <p:cNvSpPr txBox="1"/>
          <p:nvPr/>
        </p:nvSpPr>
        <p:spPr>
          <a:xfrm>
            <a:off x="3496089" y="4374166"/>
            <a:ext cx="1028700" cy="300082"/>
          </a:xfrm>
          <a:prstGeom prst="rect">
            <a:avLst/>
          </a:prstGeom>
          <a:noFill/>
        </p:spPr>
        <p:txBody>
          <a:bodyPr wrap="square" rtlCol="0">
            <a:spAutoFit/>
          </a:bodyPr>
          <a:lstStyle/>
          <a:p>
            <a:r>
              <a:rPr lang="fr-CH" sz="1350" dirty="0"/>
              <a:t>Heures</a:t>
            </a:r>
          </a:p>
        </p:txBody>
      </p:sp>
      <p:sp>
        <p:nvSpPr>
          <p:cNvPr id="13" name="ZoneTexte 12"/>
          <p:cNvSpPr txBox="1"/>
          <p:nvPr/>
        </p:nvSpPr>
        <p:spPr>
          <a:xfrm>
            <a:off x="148590" y="2359268"/>
            <a:ext cx="600075" cy="507831"/>
          </a:xfrm>
          <a:prstGeom prst="rect">
            <a:avLst/>
          </a:prstGeom>
          <a:noFill/>
        </p:spPr>
        <p:txBody>
          <a:bodyPr wrap="square" rtlCol="0">
            <a:spAutoFit/>
          </a:bodyPr>
          <a:lstStyle/>
          <a:p>
            <a:r>
              <a:rPr lang="fr-CH" sz="1350" dirty="0"/>
              <a:t>Euro/</a:t>
            </a:r>
            <a:r>
              <a:rPr lang="fr-CH" sz="1350" dirty="0" err="1"/>
              <a:t>MWh</a:t>
            </a:r>
            <a:endParaRPr lang="fr-CH"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8714" y="204035"/>
            <a:ext cx="6172200" cy="367010"/>
          </a:xfrm>
        </p:spPr>
        <p:txBody>
          <a:bodyPr>
            <a:noAutofit/>
          </a:bodyPr>
          <a:lstStyle/>
          <a:p>
            <a:pPr algn="l"/>
            <a:r>
              <a:rPr lang="fr-CH" sz="2400" b="1" dirty="0"/>
              <a:t>6 Le stockage pourrait changer la donne</a:t>
            </a:r>
          </a:p>
        </p:txBody>
      </p:sp>
      <p:sp>
        <p:nvSpPr>
          <p:cNvPr id="3" name="Espace réservé du contenu 2"/>
          <p:cNvSpPr>
            <a:spLocks noGrp="1"/>
          </p:cNvSpPr>
          <p:nvPr>
            <p:ph idx="1"/>
          </p:nvPr>
        </p:nvSpPr>
        <p:spPr>
          <a:xfrm>
            <a:off x="97277" y="698101"/>
            <a:ext cx="6760723" cy="4224691"/>
          </a:xfrm>
        </p:spPr>
        <p:txBody>
          <a:bodyPr>
            <a:noAutofit/>
          </a:bodyPr>
          <a:lstStyle/>
          <a:p>
            <a:r>
              <a:rPr lang="fr-CH" sz="1600" dirty="0"/>
              <a:t>Les installations de stockage hydro (sans pompage préalable) pourraient retrouver leur attrait dans moins de 10 ans si la transition va vite.</a:t>
            </a:r>
          </a:p>
          <a:p>
            <a:r>
              <a:rPr lang="fr-CH" sz="1600" dirty="0"/>
              <a:t>Pompage: arbitrage de prix (1 ct – 5ct). Investissements arrivés trop tôt</a:t>
            </a:r>
          </a:p>
          <a:p>
            <a:r>
              <a:rPr lang="fr-CH" sz="1600" dirty="0"/>
              <a:t>Les concurrents en matière de stockage </a:t>
            </a:r>
          </a:p>
          <a:p>
            <a:pPr marL="634604" lvl="1" indent="-334566">
              <a:buFont typeface="Wingdings" pitchFamily="2" charset="2"/>
              <a:buChar char="Ø"/>
            </a:pPr>
            <a:r>
              <a:rPr lang="fr-CH" sz="1600" dirty="0"/>
              <a:t>A court terme: concurrence des batteries pour le stockage jour-nuit… Très intéressant économiquement pour les auto-producteurs (Pas du tout concurrentiel pour le stockage saisonnier ou même mensuel). </a:t>
            </a:r>
          </a:p>
          <a:p>
            <a:pPr marL="634604" lvl="1" indent="-334566">
              <a:buFont typeface="Wingdings" pitchFamily="2" charset="2"/>
              <a:buChar char="Ø"/>
            </a:pPr>
            <a:r>
              <a:rPr lang="fr-CH" sz="1600" dirty="0" err="1"/>
              <a:t>Jockers</a:t>
            </a:r>
            <a:r>
              <a:rPr lang="fr-CH" sz="1600" dirty="0"/>
              <a:t>: air comprimé, surcapacité solaire, </a:t>
            </a:r>
            <a:r>
              <a:rPr lang="fr-CH" sz="1600" dirty="0" err="1"/>
              <a:t>pooling</a:t>
            </a:r>
            <a:r>
              <a:rPr lang="fr-CH" sz="1600" dirty="0"/>
              <a:t> européen</a:t>
            </a:r>
          </a:p>
          <a:p>
            <a:pPr marL="685800" lvl="1" indent="-385763">
              <a:buFont typeface="Wingdings" pitchFamily="2" charset="2"/>
              <a:buChar char="Ø"/>
            </a:pPr>
            <a:r>
              <a:rPr lang="fr-CH" sz="1600" dirty="0"/>
              <a:t>Saisonnier: « power-to-gaz »: l’infrastructure de stockage est déjà disponible (réseau de gaz), mais faible efficacité  (30% à 50% selon si hydrogène ou méthane). Dans le « </a:t>
            </a:r>
            <a:r>
              <a:rPr lang="fr-CH" sz="1600" dirty="0" err="1"/>
              <a:t>merit-order</a:t>
            </a:r>
            <a:r>
              <a:rPr lang="fr-CH" sz="1600" dirty="0"/>
              <a:t> » du stockage, le pompage-turbinage pour des installations existantes est rentable avec un delta de prix plus petit. </a:t>
            </a:r>
          </a:p>
          <a:p>
            <a:pPr marL="685800" lvl="1" indent="-385763">
              <a:buFont typeface="Wingdings" pitchFamily="2" charset="2"/>
              <a:buChar char="Ø"/>
            </a:pPr>
            <a:r>
              <a:rPr lang="fr-CH" sz="1600" dirty="0"/>
              <a:t>Le stockage pourrait resserrer la plage des prix et corriger partiellement les disfonctionnements du marché. </a:t>
            </a:r>
          </a:p>
        </p:txBody>
      </p:sp>
      <p:sp>
        <p:nvSpPr>
          <p:cNvPr id="5" name="Line 8"/>
          <p:cNvSpPr>
            <a:spLocks noChangeShapeType="1"/>
          </p:cNvSpPr>
          <p:nvPr/>
        </p:nvSpPr>
        <p:spPr bwMode="auto">
          <a:xfrm>
            <a:off x="251031" y="571045"/>
            <a:ext cx="6472529" cy="0"/>
          </a:xfrm>
          <a:prstGeom prst="line">
            <a:avLst/>
          </a:prstGeom>
          <a:noFill/>
          <a:ln w="34925">
            <a:solidFill>
              <a:srgbClr val="FF0000"/>
            </a:solidFill>
            <a:round/>
            <a:headEnd/>
            <a:tailEnd/>
          </a:ln>
        </p:spPr>
        <p:txBody>
          <a:bodyPr/>
          <a:lstStyle/>
          <a:p>
            <a:endParaRPr lang="fr-CH" sz="1350"/>
          </a:p>
        </p:txBody>
      </p:sp>
    </p:spTree>
    <p:extLst>
      <p:ext uri="{BB962C8B-B14F-4D97-AF65-F5344CB8AC3E}">
        <p14:creationId xmlns:p14="http://schemas.microsoft.com/office/powerpoint/2010/main" val="1920346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81859"/>
            <a:ext cx="6172200" cy="408851"/>
          </a:xfrm>
        </p:spPr>
        <p:txBody>
          <a:bodyPr>
            <a:normAutofit fontScale="90000"/>
          </a:bodyPr>
          <a:lstStyle/>
          <a:p>
            <a:pPr algn="l"/>
            <a:r>
              <a:rPr lang="fr-CH" sz="2100" b="1" dirty="0"/>
              <a:t>7 Conclusions</a:t>
            </a:r>
          </a:p>
        </p:txBody>
      </p:sp>
      <p:sp>
        <p:nvSpPr>
          <p:cNvPr id="3" name="Espace réservé du contenu 2"/>
          <p:cNvSpPr>
            <a:spLocks noGrp="1"/>
          </p:cNvSpPr>
          <p:nvPr>
            <p:ph idx="1"/>
          </p:nvPr>
        </p:nvSpPr>
        <p:spPr>
          <a:xfrm>
            <a:off x="342900" y="943583"/>
            <a:ext cx="6172200" cy="4066162"/>
          </a:xfrm>
        </p:spPr>
        <p:txBody>
          <a:bodyPr>
            <a:noAutofit/>
          </a:bodyPr>
          <a:lstStyle/>
          <a:p>
            <a:r>
              <a:rPr lang="fr-CH" sz="1400" dirty="0"/>
              <a:t>Vraisemblablement, l’injection d’énergie en hiver durant les jours sans vent, sera la plus rentable. Au printemps, en été et en automne, c’est plutôt l’injection le matin et le soir, voir la nuit, ainsi lors des rares jours sans soleil dans toute l’Europe, qui sera la plus intéressante.</a:t>
            </a:r>
          </a:p>
          <a:p>
            <a:r>
              <a:rPr lang="fr-CH" sz="1400" dirty="0"/>
              <a:t>Les gagnants: ceux qui arrivent à piloter l’injection, ou à injecter dans les moment où l’énergie est généralement rare.</a:t>
            </a:r>
          </a:p>
          <a:p>
            <a:r>
              <a:rPr lang="fr-CH" sz="1400" dirty="0"/>
              <a:t>Le développement des renouvelables en remplacement du nucléaire et au détriment du charbon nécessite plus de souplesse pour la pointe (chance de l’hydraulique existant). </a:t>
            </a:r>
          </a:p>
          <a:p>
            <a:r>
              <a:rPr lang="fr-CH" sz="1400" dirty="0"/>
              <a:t>Pour l’hydraulique, le pire serait de rester au statu-quoi en Europe (avec un charbon puissant, du vieux nucléaire qui inonde le marché, et un solaire qui absorbe le pic diurne sans entamer le charbon). </a:t>
            </a:r>
          </a:p>
          <a:p>
            <a:r>
              <a:rPr lang="fr-CH" sz="1400" dirty="0"/>
              <a:t>La politique pleurnicheuse consistant à regretter le bon vieux temps n’offre aucune perspective à l’arc alpin. Elle peut au plus stopper les investissements en Suisse, ce qui serait contre-productif.</a:t>
            </a:r>
          </a:p>
          <a:p>
            <a:r>
              <a:rPr lang="fr-CH" sz="1400" b="1" dirty="0"/>
              <a:t>There </a:t>
            </a:r>
            <a:r>
              <a:rPr lang="fr-CH" sz="1400" b="1" dirty="0" err="1"/>
              <a:t>is</a:t>
            </a:r>
            <a:r>
              <a:rPr lang="fr-CH" sz="1400" b="1" dirty="0"/>
              <a:t> no </a:t>
            </a:r>
            <a:r>
              <a:rPr lang="fr-CH" sz="1400" b="1" dirty="0" err="1"/>
              <a:t>way</a:t>
            </a:r>
            <a:r>
              <a:rPr lang="fr-CH" sz="1400" b="1" dirty="0"/>
              <a:t> </a:t>
            </a:r>
            <a:r>
              <a:rPr lang="fr-CH" sz="1400" b="1"/>
              <a:t>back!</a:t>
            </a:r>
            <a:r>
              <a:rPr lang="fr-CH" sz="1400"/>
              <a:t> </a:t>
            </a:r>
            <a:endParaRPr lang="fr-CH" sz="1400" b="1" dirty="0"/>
          </a:p>
        </p:txBody>
      </p:sp>
      <p:sp>
        <p:nvSpPr>
          <p:cNvPr id="5" name="Line 8"/>
          <p:cNvSpPr>
            <a:spLocks noChangeShapeType="1"/>
          </p:cNvSpPr>
          <p:nvPr/>
        </p:nvSpPr>
        <p:spPr bwMode="auto">
          <a:xfrm>
            <a:off x="417524" y="733387"/>
            <a:ext cx="5617369" cy="0"/>
          </a:xfrm>
          <a:prstGeom prst="line">
            <a:avLst/>
          </a:prstGeom>
          <a:noFill/>
          <a:ln w="34925">
            <a:solidFill>
              <a:srgbClr val="FF0000"/>
            </a:solidFill>
            <a:round/>
            <a:headEnd/>
            <a:tailEnd/>
          </a:ln>
        </p:spPr>
        <p:txBody>
          <a:bodyPr/>
          <a:lstStyle/>
          <a:p>
            <a:endParaRPr lang="fr-CH" sz="1350"/>
          </a:p>
        </p:txBody>
      </p:sp>
    </p:spTree>
    <p:extLst>
      <p:ext uri="{BB962C8B-B14F-4D97-AF65-F5344CB8AC3E}">
        <p14:creationId xmlns:p14="http://schemas.microsoft.com/office/powerpoint/2010/main" val="954786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a:xfrm>
            <a:off x="342900" y="797422"/>
            <a:ext cx="6172200" cy="356294"/>
          </a:xfrm>
        </p:spPr>
        <p:txBody>
          <a:bodyPr>
            <a:normAutofit fontScale="90000"/>
          </a:bodyPr>
          <a:lstStyle/>
          <a:p>
            <a:pPr eaLnBrk="1" hangingPunct="1"/>
            <a:r>
              <a:rPr lang="fr-CH"/>
              <a:t> </a:t>
            </a:r>
          </a:p>
        </p:txBody>
      </p:sp>
      <p:sp>
        <p:nvSpPr>
          <p:cNvPr id="30723" name="Espace réservé du contenu 2"/>
          <p:cNvSpPr>
            <a:spLocks noGrp="1"/>
          </p:cNvSpPr>
          <p:nvPr>
            <p:ph idx="1"/>
          </p:nvPr>
        </p:nvSpPr>
        <p:spPr>
          <a:xfrm>
            <a:off x="342900" y="407407"/>
            <a:ext cx="6172200" cy="364331"/>
          </a:xfrm>
        </p:spPr>
        <p:txBody>
          <a:bodyPr>
            <a:normAutofit fontScale="92500" lnSpcReduction="20000"/>
          </a:bodyPr>
          <a:lstStyle/>
          <a:p>
            <a:pPr algn="ctr" eaLnBrk="1" hangingPunct="1">
              <a:buFontTx/>
              <a:buNone/>
            </a:pPr>
            <a:r>
              <a:rPr lang="fr-CH" dirty="0"/>
              <a:t>Merci de votre attention</a:t>
            </a:r>
            <a:endParaRPr lang="fr-CH" b="1" dirty="0"/>
          </a:p>
          <a:p>
            <a:pPr algn="ctr" eaLnBrk="1" hangingPunct="1">
              <a:buFontTx/>
              <a:buNone/>
            </a:pPr>
            <a:endParaRPr lang="fr-CH" sz="1200" dirty="0"/>
          </a:p>
          <a:p>
            <a:pPr eaLnBrk="1" hangingPunct="1">
              <a:buFontTx/>
              <a:buNone/>
            </a:pPr>
            <a:endParaRPr lang="fr-CH" dirty="0"/>
          </a:p>
          <a:p>
            <a:pPr algn="ctr" eaLnBrk="1" hangingPunct="1">
              <a:buFontTx/>
              <a:buNone/>
            </a:pPr>
            <a:endParaRPr lang="fr-CH" dirty="0"/>
          </a:p>
        </p:txBody>
      </p:sp>
      <p:sp>
        <p:nvSpPr>
          <p:cNvPr id="11" name="Rectangle 10"/>
          <p:cNvSpPr/>
          <p:nvPr/>
        </p:nvSpPr>
        <p:spPr>
          <a:xfrm>
            <a:off x="87552" y="3795786"/>
            <a:ext cx="2071991" cy="549381"/>
          </a:xfrm>
          <a:prstGeom prst="rect">
            <a:avLst/>
          </a:prstGeom>
        </p:spPr>
        <p:txBody>
          <a:bodyPr wrap="square">
            <a:spAutoFit/>
          </a:bodyPr>
          <a:lstStyle/>
          <a:p>
            <a:pPr marL="257175" indent="-257175" algn="ctr">
              <a:spcBef>
                <a:spcPct val="20000"/>
              </a:spcBef>
              <a:defRPr/>
            </a:pPr>
            <a:r>
              <a:rPr lang="fr-CH" sz="1350" b="1" dirty="0">
                <a:solidFill>
                  <a:prstClr val="black"/>
                </a:solidFill>
                <a:latin typeface="Calibri"/>
                <a:hlinkClick r:id="rId3"/>
              </a:rPr>
              <a:t>www.roger-nordmann.ch</a:t>
            </a:r>
            <a:endParaRPr lang="fr-CH" sz="1350" b="1" dirty="0">
              <a:solidFill>
                <a:prstClr val="black"/>
              </a:solidFill>
              <a:latin typeface="Calibri"/>
            </a:endParaRPr>
          </a:p>
          <a:p>
            <a:pPr marL="257175" indent="-257175" algn="ctr">
              <a:spcBef>
                <a:spcPct val="20000"/>
              </a:spcBef>
              <a:defRPr/>
            </a:pPr>
            <a:r>
              <a:rPr lang="fr-CH" sz="1350" b="1" dirty="0">
                <a:solidFill>
                  <a:prstClr val="black"/>
                </a:solidFill>
                <a:latin typeface="Calibri"/>
                <a:hlinkClick r:id="rId4"/>
              </a:rPr>
              <a:t>www.swissolar.ch</a:t>
            </a:r>
            <a:r>
              <a:rPr lang="fr-CH" sz="1350" b="1" dirty="0">
                <a:solidFill>
                  <a:prstClr val="black"/>
                </a:solidFill>
                <a:latin typeface="Calibri"/>
              </a:rPr>
              <a:t>  </a:t>
            </a:r>
          </a:p>
        </p:txBody>
      </p:sp>
      <p:sp>
        <p:nvSpPr>
          <p:cNvPr id="12" name="Rectangle 11"/>
          <p:cNvSpPr/>
          <p:nvPr/>
        </p:nvSpPr>
        <p:spPr>
          <a:xfrm>
            <a:off x="2824844" y="1325698"/>
            <a:ext cx="1110342" cy="167012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350"/>
          </a:p>
        </p:txBody>
      </p:sp>
      <p:pic>
        <p:nvPicPr>
          <p:cNvPr id="30728" name="Picture 8"/>
          <p:cNvPicPr>
            <a:picLocks noChangeAspect="1" noChangeArrowheads="1"/>
          </p:cNvPicPr>
          <p:nvPr/>
        </p:nvPicPr>
        <p:blipFill>
          <a:blip r:embed="rId5" cstate="print"/>
          <a:srcRect/>
          <a:stretch>
            <a:fillRect/>
          </a:stretch>
        </p:blipFill>
        <p:spPr bwMode="auto">
          <a:xfrm>
            <a:off x="2898322" y="1363982"/>
            <a:ext cx="1036865" cy="1624826"/>
          </a:xfrm>
          <a:prstGeom prst="rect">
            <a:avLst/>
          </a:prstGeom>
          <a:noFill/>
          <a:ln w="9525">
            <a:noFill/>
            <a:miter lim="800000"/>
            <a:headEnd/>
            <a:tailEnd/>
          </a:ln>
        </p:spPr>
      </p:pic>
      <p:pic>
        <p:nvPicPr>
          <p:cNvPr id="30725" name="Image 5" descr="cover libérer la Suisse Def.jpg"/>
          <p:cNvPicPr>
            <a:picLocks noChangeAspect="1"/>
          </p:cNvPicPr>
          <p:nvPr/>
        </p:nvPicPr>
        <p:blipFill>
          <a:blip r:embed="rId6" cstate="print"/>
          <a:srcRect/>
          <a:stretch>
            <a:fillRect/>
          </a:stretch>
        </p:blipFill>
        <p:spPr bwMode="auto">
          <a:xfrm rot="20320403">
            <a:off x="1865686" y="1455135"/>
            <a:ext cx="905801" cy="1497581"/>
          </a:xfrm>
          <a:prstGeom prst="rect">
            <a:avLst/>
          </a:prstGeom>
          <a:noFill/>
          <a:ln w="9525">
            <a:noFill/>
            <a:miter lim="800000"/>
            <a:headEnd/>
            <a:tailEnd/>
          </a:ln>
        </p:spPr>
      </p:pic>
      <p:sp>
        <p:nvSpPr>
          <p:cNvPr id="10" name="ZoneTexte 9"/>
          <p:cNvSpPr txBox="1"/>
          <p:nvPr/>
        </p:nvSpPr>
        <p:spPr>
          <a:xfrm>
            <a:off x="313722" y="3564883"/>
            <a:ext cx="1386191" cy="300082"/>
          </a:xfrm>
          <a:prstGeom prst="rect">
            <a:avLst/>
          </a:prstGeom>
          <a:noFill/>
        </p:spPr>
        <p:txBody>
          <a:bodyPr wrap="square" rtlCol="0">
            <a:spAutoFit/>
          </a:bodyPr>
          <a:lstStyle/>
          <a:p>
            <a:pPr algn="ctr"/>
            <a:r>
              <a:rPr lang="fr-CH" sz="1350" dirty="0"/>
              <a:t>Infos sous</a:t>
            </a:r>
          </a:p>
        </p:txBody>
      </p:sp>
      <p:pic>
        <p:nvPicPr>
          <p:cNvPr id="9" name="ad5ed2cf-b62f-4e67-a8b6-cc9faf6e84e0" descr="326F5075-E0E4-40D7-8512-F0D4060A2233@parlrm"/>
          <p:cNvPicPr>
            <a:picLocks noChangeAspect="1" noChangeArrowheads="1"/>
          </p:cNvPicPr>
          <p:nvPr/>
        </p:nvPicPr>
        <p:blipFill>
          <a:blip r:embed="rId7" cstate="print"/>
          <a:srcRect l="49707"/>
          <a:stretch>
            <a:fillRect/>
          </a:stretch>
        </p:blipFill>
        <p:spPr bwMode="auto">
          <a:xfrm rot="1701125">
            <a:off x="3990286" y="1531723"/>
            <a:ext cx="814040" cy="1432457"/>
          </a:xfrm>
          <a:prstGeom prst="rect">
            <a:avLst/>
          </a:prstGeom>
          <a:noFill/>
          <a:ln w="9525">
            <a:noFill/>
            <a:miter lim="800000"/>
            <a:headEnd/>
            <a:tailEnd/>
          </a:ln>
        </p:spPr>
      </p:pic>
      <p:pic>
        <p:nvPicPr>
          <p:cNvPr id="14" name="Grafik 10" descr="Swissolar_CMYK_lang.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55323" y="3487254"/>
            <a:ext cx="2197894" cy="19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9" cstate="print"/>
          <a:srcRect/>
          <a:stretch>
            <a:fillRect/>
          </a:stretch>
        </p:blipFill>
        <p:spPr bwMode="auto">
          <a:xfrm>
            <a:off x="4457700" y="3762952"/>
            <a:ext cx="2254233" cy="503699"/>
          </a:xfrm>
          <a:prstGeom prst="rect">
            <a:avLst/>
          </a:prstGeom>
          <a:noFill/>
          <a:ln w="9525">
            <a:noFill/>
            <a:miter lim="800000"/>
            <a:headEnd/>
            <a:tailEnd/>
          </a:ln>
        </p:spPr>
      </p:pic>
      <p:sp>
        <p:nvSpPr>
          <p:cNvPr id="16" name="Espace réservé du numéro de diapositive 15"/>
          <p:cNvSpPr>
            <a:spLocks noGrp="1"/>
          </p:cNvSpPr>
          <p:nvPr>
            <p:ph type="sldNum" sz="quarter" idx="12"/>
          </p:nvPr>
        </p:nvSpPr>
        <p:spPr/>
        <p:txBody>
          <a:bodyPr/>
          <a:lstStyle/>
          <a:p>
            <a:pPr>
              <a:defRPr/>
            </a:pPr>
            <a:fld id="{AC20B345-D8EC-4EA2-8DCB-A59F5480E33C}" type="slidenum">
              <a:rPr lang="fr-CH" smtClean="0"/>
              <a:pPr>
                <a:defRPr/>
              </a:pPr>
              <a:t>29</a:t>
            </a:fld>
            <a:endParaRPr lang="fr-CH"/>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5998</TotalTime>
  <Words>2727</Words>
  <Application>Microsoft Office PowerPoint</Application>
  <PresentationFormat>Personnalisé</PresentationFormat>
  <Paragraphs>324</Paragraphs>
  <Slides>29</Slides>
  <Notes>21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29</vt:i4>
      </vt:variant>
    </vt:vector>
  </HeadingPairs>
  <TitlesOfParts>
    <vt:vector size="33" baseType="lpstr">
      <vt:lpstr>Arial</vt:lpstr>
      <vt:lpstr>Calibri</vt:lpstr>
      <vt:lpstr>Wingdings</vt:lpstr>
      <vt:lpstr>Thème Office</vt:lpstr>
      <vt:lpstr>Présentation PowerPoint</vt:lpstr>
      <vt:lpstr>Table des matières</vt:lpstr>
      <vt:lpstr>1) L’enjeux énergétique et climatique</vt:lpstr>
      <vt:lpstr>Les scénarios de réchauffement du GIEC</vt:lpstr>
      <vt:lpstr>L’enjeu climat &amp; Energie</vt:lpstr>
      <vt:lpstr>L’approvisionnement énergétique selon le Conseil fédéral</vt:lpstr>
      <vt:lpstr>2. Le contexte électrique européen et suisse</vt:lpstr>
      <vt:lpstr>Production et consommation d’électricité en Allemagne 1990-2015</vt:lpstr>
      <vt:lpstr> L’état des lieux de l’électricité renouvelable en CH</vt:lpstr>
      <vt:lpstr>Inversion de la tendance en matière de consommation? </vt:lpstr>
      <vt:lpstr>Le potentiel de gain d’efficacité dans l’électricité (TWh</vt:lpstr>
      <vt:lpstr>3. Le (dys-)fonctionnement  du marché électrique</vt:lpstr>
      <vt:lpstr>Structure de coût de la production électrique</vt:lpstr>
      <vt:lpstr>Les coûts marginaux de la dernière installation dont on a encore besoin pour couvrir la demande déterminent le prix de l’électricité au moment t en Europe!</vt:lpstr>
      <vt:lpstr>Défaillance de marché Nr 1: Pas de couverture des coûts totaux</vt:lpstr>
      <vt:lpstr>Défaillance de marché Nr 2: coûts externes </vt:lpstr>
      <vt:lpstr>Le marché électrique non régulé est une chimère </vt:lpstr>
      <vt:lpstr>4. Pilotage ou retour au monopole? </vt:lpstr>
      <vt:lpstr>A l’avenir: marché pour le court terme, l’état pour le long terme ?</vt:lpstr>
      <vt:lpstr> Allemagne - semaine du 5 janvier 2015  (1/6 de l’Europe -  Pas trouvé les mêmes données pour toute Europe) </vt:lpstr>
      <vt:lpstr>Allemagne:  semaine 16 du mars 2015  (éclipse solaire le vendredi!)</vt:lpstr>
      <vt:lpstr>Allemagne: semaine  du 29 juin 2015</vt:lpstr>
      <vt:lpstr>L’évolution en 4 ans en Allemagne</vt:lpstr>
      <vt:lpstr>La 29 juin 2015: solaire, éolien, fossile, avec les prix (29 juin 2015, sans nucléaire, hydro, bio)</vt:lpstr>
      <vt:lpstr>L’évolution des besoins de courant de pointe en fonction du PV en Allemagne</vt:lpstr>
      <vt:lpstr>Evolution possible de la structure des prix de 2015 à 2045 sur le « Energy Only Market », sur les 8760 heures de l’année, classées de la plus chère à la moins chère.</vt:lpstr>
      <vt:lpstr>6 Le stockage pourrait changer la donne</vt:lpstr>
      <vt:lpstr>7 Conclusions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milano</dc:title>
  <dc:creator>Roger Nordmann</dc:creator>
  <cp:lastModifiedBy>Roger Nordmann</cp:lastModifiedBy>
  <cp:revision>171</cp:revision>
  <cp:lastPrinted>2016-04-03T12:40:53Z</cp:lastPrinted>
  <dcterms:created xsi:type="dcterms:W3CDTF">2015-10-09T14:10:05Z</dcterms:created>
  <dcterms:modified xsi:type="dcterms:W3CDTF">2016-04-06T16:34:03Z</dcterms:modified>
</cp:coreProperties>
</file>